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Lst>
  <p:notesMasterIdLst>
    <p:notesMasterId r:id="rId45"/>
  </p:notesMasterIdLst>
  <p:sldIdLst>
    <p:sldId id="514" r:id="rId3"/>
    <p:sldId id="515" r:id="rId4"/>
    <p:sldId id="551" r:id="rId5"/>
    <p:sldId id="549" r:id="rId6"/>
    <p:sldId id="556" r:id="rId7"/>
    <p:sldId id="518" r:id="rId8"/>
    <p:sldId id="516" r:id="rId9"/>
    <p:sldId id="517" r:id="rId10"/>
    <p:sldId id="519" r:id="rId11"/>
    <p:sldId id="523" r:id="rId12"/>
    <p:sldId id="526" r:id="rId13"/>
    <p:sldId id="524" r:id="rId14"/>
    <p:sldId id="520" r:id="rId15"/>
    <p:sldId id="521" r:id="rId16"/>
    <p:sldId id="534" r:id="rId17"/>
    <p:sldId id="535" r:id="rId18"/>
    <p:sldId id="536" r:id="rId19"/>
    <p:sldId id="537" r:id="rId20"/>
    <p:sldId id="527" r:id="rId21"/>
    <p:sldId id="539" r:id="rId22"/>
    <p:sldId id="540" r:id="rId23"/>
    <p:sldId id="554" r:id="rId24"/>
    <p:sldId id="541" r:id="rId25"/>
    <p:sldId id="263" r:id="rId26"/>
    <p:sldId id="266" r:id="rId27"/>
    <p:sldId id="267" r:id="rId28"/>
    <p:sldId id="262" r:id="rId29"/>
    <p:sldId id="264" r:id="rId30"/>
    <p:sldId id="265" r:id="rId31"/>
    <p:sldId id="544" r:id="rId32"/>
    <p:sldId id="542" r:id="rId33"/>
    <p:sldId id="543" r:id="rId34"/>
    <p:sldId id="545" r:id="rId35"/>
    <p:sldId id="546" r:id="rId36"/>
    <p:sldId id="547" r:id="rId37"/>
    <p:sldId id="557" r:id="rId38"/>
    <p:sldId id="522" r:id="rId39"/>
    <p:sldId id="525" r:id="rId40"/>
    <p:sldId id="548" r:id="rId41"/>
    <p:sldId id="552" r:id="rId42"/>
    <p:sldId id="553" r:id="rId43"/>
    <p:sldId id="550" r:id="rId44"/>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initials="C" lastIdx="1" clrIdx="0">
    <p:extLst>
      <p:ext uri="{19B8F6BF-5375-455C-9EA6-DF929625EA0E}">
        <p15:presenceInfo xmlns:p15="http://schemas.microsoft.com/office/powerpoint/2012/main" userId="Char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0EF8"/>
    <a:srgbClr val="0C234B"/>
    <a:srgbClr val="9507FF"/>
    <a:srgbClr val="995B5F"/>
    <a:srgbClr val="AC5442"/>
    <a:srgbClr val="FF5050"/>
    <a:srgbClr val="FFCC00"/>
    <a:srgbClr val="FF9900"/>
    <a:srgbClr val="00030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5" autoAdjust="0"/>
    <p:restoredTop sz="71955" autoAdjust="0"/>
  </p:normalViewPr>
  <p:slideViewPr>
    <p:cSldViewPr>
      <p:cViewPr>
        <p:scale>
          <a:sx n="75" d="100"/>
          <a:sy n="75" d="100"/>
        </p:scale>
        <p:origin x="1425" y="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B03AF-44D2-4C63-9393-6AD7CF45C0BF}" type="datetimeFigureOut">
              <a:rPr lang="zh-TW" altLang="en-US" smtClean="0"/>
              <a:t>2019/1/31</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F28817-4B2B-4C29-A220-95887419C822}" type="slidenum">
              <a:rPr lang="zh-TW" altLang="en-US" smtClean="0"/>
              <a:t>‹#›</a:t>
            </a:fld>
            <a:endParaRPr lang="zh-TW" altLang="en-US"/>
          </a:p>
        </p:txBody>
      </p:sp>
    </p:spTree>
    <p:extLst>
      <p:ext uri="{BB962C8B-B14F-4D97-AF65-F5344CB8AC3E}">
        <p14:creationId xmlns:p14="http://schemas.microsoft.com/office/powerpoint/2010/main" val="1145493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ranslate.googleusercontent.com/translate_c?depth=1&amp;hl=zh-TW&amp;prev=search&amp;rurl=translate.google.com&amp;sl=en&amp;sp=nmt4&amp;u=https://en.wikipedia.org/wiki/Cluster_analysis&amp;xid=17259,15700022,15700186,15700190,15700248&amp;usg=ALkJrhjkUAdJiT7N90MZCF9mAxDtJmYG0Q"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1</a:t>
            </a:fld>
            <a:endParaRPr lang="zh-TW" altLang="en-US"/>
          </a:p>
        </p:txBody>
      </p:sp>
    </p:spTree>
    <p:extLst>
      <p:ext uri="{BB962C8B-B14F-4D97-AF65-F5344CB8AC3E}">
        <p14:creationId xmlns:p14="http://schemas.microsoft.com/office/powerpoint/2010/main" val="107276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From phase </a:t>
            </a:r>
            <a:r>
              <a:rPr lang="en-US" altLang="zh-TW" dirty="0" err="1"/>
              <a:t>Img</a:t>
            </a:r>
            <a:r>
              <a:rPr lang="en-US" altLang="zh-TW" dirty="0"/>
              <a:t> to create a high pass filtered phase </a:t>
            </a:r>
          </a:p>
          <a:p>
            <a:r>
              <a:rPr lang="en-US" altLang="zh-TW" dirty="0"/>
              <a:t>then make the phase mask from the high pass phase</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10</a:t>
            </a:fld>
            <a:endParaRPr lang="zh-TW" altLang="en-US"/>
          </a:p>
        </p:txBody>
      </p:sp>
    </p:spTree>
    <p:extLst>
      <p:ext uri="{BB962C8B-B14F-4D97-AF65-F5344CB8AC3E}">
        <p14:creationId xmlns:p14="http://schemas.microsoft.com/office/powerpoint/2010/main" val="418364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formula</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These corrected phase images were then set between zero and unity to get the phase mask. </a:t>
            </a:r>
            <a:endParaRPr lang="en-US" altLang="zh-TW" dirty="0"/>
          </a:p>
          <a:p>
            <a:endParaRPr lang="en-US" altLang="zh-TW" dirty="0"/>
          </a:p>
          <a:p>
            <a:r>
              <a:rPr lang="en-US" altLang="zh-TW" dirty="0"/>
              <a:t>If the contrast we wont to enhance is between from negative pi to zero , then we could apply the upper formula, </a:t>
            </a:r>
            <a:r>
              <a:rPr lang="en-US" altLang="zh-TW" sz="1200" b="0" i="0" kern="1200" dirty="0">
                <a:solidFill>
                  <a:schemeClr val="tx1"/>
                </a:solidFill>
                <a:effectLst/>
                <a:latin typeface="+mn-lt"/>
                <a:ea typeface="+mn-ea"/>
                <a:cs typeface="+mn-cs"/>
              </a:rPr>
              <a:t>on the other hand</a:t>
            </a:r>
          </a:p>
          <a:p>
            <a:r>
              <a:rPr lang="en-US" altLang="zh-TW" dirty="0"/>
              <a:t>If the contrast we wont to </a:t>
            </a:r>
          </a:p>
          <a:p>
            <a:endParaRPr lang="en-US" altLang="zh-TW" dirty="0"/>
          </a:p>
          <a:p>
            <a:r>
              <a:rPr lang="en-US" altLang="zh-TW" dirty="0"/>
              <a:t>Reduce</a:t>
            </a:r>
          </a:p>
          <a:p>
            <a:r>
              <a:rPr lang="en-US" altLang="zh-TW" dirty="0"/>
              <a:t>lower</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11</a:t>
            </a:fld>
            <a:endParaRPr lang="zh-TW" altLang="en-US"/>
          </a:p>
        </p:txBody>
      </p:sp>
    </p:spTree>
    <p:extLst>
      <p:ext uri="{BB962C8B-B14F-4D97-AF65-F5344CB8AC3E}">
        <p14:creationId xmlns:p14="http://schemas.microsoft.com/office/powerpoint/2010/main" val="301793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 three-dimensional multiple-gradient-echo (MGE) imaging sequence was implemented.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corrected phase images were set between zero and unity to get the phase mask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magnitude images were multiplied with the phase masks five times to enhance the visibility of the venous structures (2). </a:t>
            </a:r>
          </a:p>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12</a:t>
            </a:fld>
            <a:endParaRPr lang="zh-TW" altLang="en-US"/>
          </a:p>
        </p:txBody>
      </p:sp>
    </p:spTree>
    <p:extLst>
      <p:ext uri="{BB962C8B-B14F-4D97-AF65-F5344CB8AC3E}">
        <p14:creationId xmlns:p14="http://schemas.microsoft.com/office/powerpoint/2010/main" val="1108165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visual vessel &amp; hemorrhage in a volume </a:t>
            </a:r>
          </a:p>
          <a:p>
            <a:r>
              <a:rPr lang="en-US" altLang="zh-TW" dirty="0"/>
              <a:t>We use </a:t>
            </a:r>
            <a:r>
              <a:rPr lang="en-US" altLang="zh-TW" dirty="0" err="1"/>
              <a:t>mIP</a:t>
            </a:r>
            <a:r>
              <a:rPr lang="en-US" altLang="zh-TW" dirty="0"/>
              <a:t> as a contrast enhance tech </a:t>
            </a:r>
          </a:p>
          <a:p>
            <a:r>
              <a:rPr lang="en-US" altLang="zh-TW" dirty="0" err="1"/>
              <a:t>mIP</a:t>
            </a:r>
            <a:r>
              <a:rPr lang="en-US" altLang="zh-TW" dirty="0"/>
              <a:t> is finding the </a:t>
            </a:r>
            <a:r>
              <a:rPr lang="en-US" altLang="zh-TW" dirty="0" err="1"/>
              <a:t>manimum</a:t>
            </a:r>
            <a:r>
              <a:rPr lang="en-US" altLang="zh-TW" dirty="0"/>
              <a:t> of different slice to create a new Image</a:t>
            </a:r>
            <a:r>
              <a:rPr lang="zh-TW" altLang="en-US" dirty="0"/>
              <a:t> </a:t>
            </a:r>
            <a:r>
              <a:rPr lang="en-US" altLang="zh-TW" dirty="0"/>
              <a:t>that has a lot information of different slice darkest matter </a:t>
            </a:r>
          </a:p>
          <a:p>
            <a:r>
              <a:rPr lang="en-US" altLang="zh-TW" dirty="0"/>
              <a:t>maybe vessel or hemorrhage or something </a:t>
            </a:r>
            <a:r>
              <a:rPr lang="en-US" altLang="zh-TW" dirty="0" err="1"/>
              <a:t>elses</a:t>
            </a:r>
            <a:r>
              <a:rPr lang="en-US" altLang="zh-TW" dirty="0"/>
              <a:t> </a:t>
            </a:r>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13</a:t>
            </a:fld>
            <a:endParaRPr lang="zh-TW" altLang="en-US"/>
          </a:p>
        </p:txBody>
      </p:sp>
    </p:spTree>
    <p:extLst>
      <p:ext uri="{BB962C8B-B14F-4D97-AF65-F5344CB8AC3E}">
        <p14:creationId xmlns:p14="http://schemas.microsoft.com/office/powerpoint/2010/main" val="308623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14</a:t>
            </a:fld>
            <a:endParaRPr lang="zh-TW" altLang="en-US"/>
          </a:p>
        </p:txBody>
      </p:sp>
    </p:spTree>
    <p:extLst>
      <p:ext uri="{BB962C8B-B14F-4D97-AF65-F5344CB8AC3E}">
        <p14:creationId xmlns:p14="http://schemas.microsoft.com/office/powerpoint/2010/main" val="340865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1" kern="1200" dirty="0">
                <a:solidFill>
                  <a:srgbClr val="2A0EF8"/>
                </a:solidFill>
                <a:effectLst/>
                <a:latin typeface="+mn-lt"/>
                <a:ea typeface="+mn-ea"/>
                <a:cs typeface="+mn-cs"/>
              </a:rPr>
              <a:t>I suggest that Multi-echo-gradient-echo pulse sequence </a:t>
            </a:r>
            <a:r>
              <a:rPr lang="en-US" altLang="zh-TW" sz="1200" kern="1200" dirty="0">
                <a:solidFill>
                  <a:schemeClr val="tx1"/>
                </a:solidFill>
                <a:effectLst/>
                <a:latin typeface="+mn-lt"/>
                <a:ea typeface="+mn-ea"/>
                <a:cs typeface="+mn-cs"/>
              </a:rPr>
              <a:t>is a technique that better than the conventional single pulse one.</a:t>
            </a:r>
          </a:p>
          <a:p>
            <a:r>
              <a:rPr lang="en-US" altLang="zh-TW" sz="1200" kern="1200" dirty="0">
                <a:solidFill>
                  <a:schemeClr val="tx1"/>
                </a:solidFill>
                <a:effectLst/>
                <a:latin typeface="+mn-lt"/>
                <a:ea typeface="+mn-ea"/>
                <a:cs typeface="+mn-cs"/>
              </a:rPr>
              <a:t>And focus on single specific clinic sign and </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20</a:t>
            </a:fld>
            <a:endParaRPr lang="zh-TW" altLang="en-US"/>
          </a:p>
        </p:txBody>
      </p:sp>
    </p:spTree>
    <p:extLst>
      <p:ext uri="{BB962C8B-B14F-4D97-AF65-F5344CB8AC3E}">
        <p14:creationId xmlns:p14="http://schemas.microsoft.com/office/powerpoint/2010/main" val="125834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Section of midbrain where a portion of the substantia </a:t>
            </a:r>
            <a:r>
              <a:rPr lang="en-US" altLang="zh-TW" dirty="0" err="1"/>
              <a:t>nigra</a:t>
            </a:r>
            <a:r>
              <a:rPr lang="en-US" altLang="zh-TW" dirty="0"/>
              <a:t> is visible</a:t>
            </a:r>
          </a:p>
          <a:p>
            <a:r>
              <a:rPr lang="en-US" altLang="zh-TW" dirty="0"/>
              <a:t>Swallowtail appearance is a new or not that new and easy applicable MRI diagnostic tool for nigral degeneration in PD</a:t>
            </a:r>
          </a:p>
          <a:p>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21</a:t>
            </a:fld>
            <a:endParaRPr lang="zh-TW" altLang="en-US"/>
          </a:p>
        </p:txBody>
      </p:sp>
    </p:spTree>
    <p:extLst>
      <p:ext uri="{BB962C8B-B14F-4D97-AF65-F5344CB8AC3E}">
        <p14:creationId xmlns:p14="http://schemas.microsoft.com/office/powerpoint/2010/main" val="2078814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Anatomy</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22</a:t>
            </a:fld>
            <a:endParaRPr lang="zh-TW" altLang="en-US"/>
          </a:p>
        </p:txBody>
      </p:sp>
    </p:spTree>
    <p:extLst>
      <p:ext uri="{BB962C8B-B14F-4D97-AF65-F5344CB8AC3E}">
        <p14:creationId xmlns:p14="http://schemas.microsoft.com/office/powerpoint/2010/main" val="3844888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Section of midbrain where a portion of the substantia </a:t>
            </a:r>
            <a:r>
              <a:rPr lang="en-US" altLang="zh-TW" dirty="0" err="1"/>
              <a:t>nigra</a:t>
            </a:r>
            <a:r>
              <a:rPr lang="en-US" altLang="zh-TW" dirty="0"/>
              <a:t> is visible</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23</a:t>
            </a:fld>
            <a:endParaRPr lang="zh-TW" altLang="en-US"/>
          </a:p>
        </p:txBody>
      </p:sp>
    </p:spTree>
    <p:extLst>
      <p:ext uri="{BB962C8B-B14F-4D97-AF65-F5344CB8AC3E}">
        <p14:creationId xmlns:p14="http://schemas.microsoft.com/office/powerpoint/2010/main" val="235474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sinuses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24</a:t>
            </a:fld>
            <a:endParaRPr lang="zh-TW" altLang="en-US"/>
          </a:p>
        </p:txBody>
      </p:sp>
    </p:spTree>
    <p:extLst>
      <p:ext uri="{BB962C8B-B14F-4D97-AF65-F5344CB8AC3E}">
        <p14:creationId xmlns:p14="http://schemas.microsoft.com/office/powerpoint/2010/main" val="172300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Concept </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2</a:t>
            </a:fld>
            <a:endParaRPr lang="zh-TW" altLang="en-US"/>
          </a:p>
        </p:txBody>
      </p:sp>
    </p:spTree>
    <p:extLst>
      <p:ext uri="{BB962C8B-B14F-4D97-AF65-F5344CB8AC3E}">
        <p14:creationId xmlns:p14="http://schemas.microsoft.com/office/powerpoint/2010/main" val="1548829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你看</a:t>
            </a:r>
            <a:r>
              <a:rPr lang="en-US" altLang="zh-TW" dirty="0"/>
              <a:t>frontal sinus</a:t>
            </a:r>
            <a:r>
              <a:rPr lang="zh-TW" altLang="en-US" dirty="0"/>
              <a:t>和耳洞的</a:t>
            </a:r>
            <a:r>
              <a:rPr lang="en-US" altLang="zh-TW" dirty="0"/>
              <a:t>susceptibility artifact</a:t>
            </a:r>
            <a:r>
              <a:rPr lang="zh-TW" altLang="en-US" dirty="0"/>
              <a:t>用新的技術都補回來了</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Cochlea</a:t>
            </a:r>
          </a:p>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26</a:t>
            </a:fld>
            <a:endParaRPr lang="zh-TW" altLang="en-US"/>
          </a:p>
        </p:txBody>
      </p:sp>
    </p:spTree>
    <p:extLst>
      <p:ext uri="{BB962C8B-B14F-4D97-AF65-F5344CB8AC3E}">
        <p14:creationId xmlns:p14="http://schemas.microsoft.com/office/powerpoint/2010/main" val="300072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27</a:t>
            </a:fld>
            <a:endParaRPr lang="zh-TW" altLang="en-US"/>
          </a:p>
        </p:txBody>
      </p:sp>
    </p:spTree>
    <p:extLst>
      <p:ext uri="{BB962C8B-B14F-4D97-AF65-F5344CB8AC3E}">
        <p14:creationId xmlns:p14="http://schemas.microsoft.com/office/powerpoint/2010/main" val="1080550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section of midbrain where a portion of the substantia </a:t>
            </a:r>
            <a:r>
              <a:rPr lang="en-US" altLang="zh-TW" dirty="0" err="1"/>
              <a:t>nigra</a:t>
            </a:r>
            <a:r>
              <a:rPr lang="en-US" altLang="zh-TW" dirty="0"/>
              <a:t> is visible</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recent advance in MR imaging has shown the potential role of susceptibility-weighted imaging (SWI) in visualizing the nigrosome1, which is a known marker for Parkinson disease(1).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1" kern="1200" dirty="0">
                <a:solidFill>
                  <a:srgbClr val="2A0EF8"/>
                </a:solidFill>
                <a:effectLst/>
                <a:latin typeface="+mn-lt"/>
                <a:ea typeface="+mn-ea"/>
                <a:cs typeface="+mn-cs"/>
              </a:rPr>
              <a:t>Multi-echo-gradient-echo pulse sequence </a:t>
            </a:r>
            <a:r>
              <a:rPr lang="en-US" altLang="zh-TW" sz="1200" kern="1200" dirty="0">
                <a:solidFill>
                  <a:schemeClr val="tx1"/>
                </a:solidFill>
                <a:effectLst/>
                <a:latin typeface="+mn-lt"/>
                <a:ea typeface="+mn-ea"/>
                <a:cs typeface="+mn-cs"/>
              </a:rPr>
              <a:t>is a technique which can provide the higher image quality by the weighted sum of the images from different echo times and the quantitative measures of susceptibility using phase information. In this work, we used a hybrid technique by combing magnitude and phase images from different echo times to assess its potential in the depiction of the nigrosome1.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new hybrid technique of susceptibility-weighted imaging (</a:t>
            </a:r>
            <a:r>
              <a:rPr lang="en-US" altLang="zh-TW" sz="1200" kern="1200" dirty="0" err="1">
                <a:solidFill>
                  <a:schemeClr val="tx1"/>
                </a:solidFill>
                <a:effectLst/>
                <a:latin typeface="+mn-lt"/>
                <a:ea typeface="+mn-ea"/>
                <a:cs typeface="+mn-cs"/>
              </a:rPr>
              <a:t>SWI</a:t>
            </a:r>
            <a:r>
              <a:rPr lang="en-US" altLang="zh-TW" sz="1200" kern="1200" baseline="-25000" dirty="0" err="1">
                <a:solidFill>
                  <a:schemeClr val="tx1"/>
                </a:solidFill>
                <a:effectLst/>
                <a:latin typeface="+mn-lt"/>
                <a:ea typeface="+mn-ea"/>
                <a:cs typeface="+mn-cs"/>
              </a:rPr>
              <a:t>new</a:t>
            </a:r>
            <a:r>
              <a:rPr lang="en-US" altLang="zh-TW" sz="1200" kern="1200" dirty="0">
                <a:solidFill>
                  <a:schemeClr val="tx1"/>
                </a:solidFill>
                <a:effectLst/>
                <a:latin typeface="+mn-lt"/>
                <a:ea typeface="+mn-ea"/>
                <a:cs typeface="+mn-cs"/>
              </a:rPr>
              <a:t>) combined magnitude and the filtered phase images from different echo times.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contrast-to-noise ratio (CNR) was calculated focusing on the ratio of signal intensity from the nigrosome1 to its surrounding area in the substantia </a:t>
            </a:r>
            <a:r>
              <a:rPr lang="en-US" altLang="zh-TW" sz="1200" kern="1200" dirty="0" err="1">
                <a:solidFill>
                  <a:schemeClr val="tx1"/>
                </a:solidFill>
                <a:effectLst/>
                <a:latin typeface="+mn-lt"/>
                <a:ea typeface="+mn-ea"/>
                <a:cs typeface="+mn-cs"/>
              </a:rPr>
              <a:t>nigra</a:t>
            </a:r>
            <a:r>
              <a:rPr lang="en-US" altLang="zh-TW"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We compared the CNR between the new hybrid technique and the conventional SWI and T2* map in 22 normal subjects.</a:t>
            </a:r>
            <a:endParaRPr lang="zh-TW"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30</a:t>
            </a:fld>
            <a:endParaRPr lang="zh-TW" altLang="en-US"/>
          </a:p>
        </p:txBody>
      </p:sp>
    </p:spTree>
    <p:extLst>
      <p:ext uri="{BB962C8B-B14F-4D97-AF65-F5344CB8AC3E}">
        <p14:creationId xmlns:p14="http://schemas.microsoft.com/office/powerpoint/2010/main" val="843700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Section of midbrain where a portion of the substantia </a:t>
            </a:r>
            <a:r>
              <a:rPr lang="en-US" altLang="zh-TW" dirty="0" err="1"/>
              <a:t>nigra</a:t>
            </a:r>
            <a:r>
              <a:rPr lang="en-US" altLang="zh-TW" dirty="0"/>
              <a:t> is visible</a:t>
            </a:r>
          </a:p>
          <a:p>
            <a:r>
              <a:rPr lang="en-US" altLang="zh-TW" sz="1200" b="0" i="0" kern="1200" dirty="0">
                <a:solidFill>
                  <a:schemeClr val="tx1"/>
                </a:solidFill>
                <a:effectLst/>
                <a:latin typeface="+mn-lt"/>
                <a:ea typeface="+mn-ea"/>
                <a:cs typeface="+mn-cs"/>
              </a:rPr>
              <a:t> </a:t>
            </a:r>
            <a:r>
              <a:rPr lang="en-US" altLang="zh-TW" sz="1200" b="0" i="0" u="sng" kern="1200" dirty="0">
                <a:solidFill>
                  <a:schemeClr val="tx1"/>
                </a:solidFill>
                <a:effectLst/>
                <a:latin typeface="+mn-lt"/>
                <a:ea typeface="+mn-ea"/>
                <a:cs typeface="+mn-cs"/>
                <a:hlinkClick r:id="rId3"/>
              </a:rPr>
              <a:t>cluster analysis</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31</a:t>
            </a:fld>
            <a:endParaRPr lang="zh-TW" altLang="en-US"/>
          </a:p>
        </p:txBody>
      </p:sp>
    </p:spTree>
    <p:extLst>
      <p:ext uri="{BB962C8B-B14F-4D97-AF65-F5344CB8AC3E}">
        <p14:creationId xmlns:p14="http://schemas.microsoft.com/office/powerpoint/2010/main" val="1578495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Section of midbrain where a portion of the substantia </a:t>
            </a:r>
            <a:r>
              <a:rPr lang="en-US" altLang="zh-TW" dirty="0" err="1"/>
              <a:t>nigra</a:t>
            </a:r>
            <a:r>
              <a:rPr lang="en-US" altLang="zh-TW" dirty="0"/>
              <a:t> is visible</a:t>
            </a:r>
          </a:p>
          <a:p>
            <a:r>
              <a:rPr lang="en-US" altLang="zh-TW" sz="1200" b="0" i="0" kern="1200" dirty="0">
                <a:solidFill>
                  <a:schemeClr val="tx1"/>
                </a:solidFill>
                <a:effectLst/>
                <a:latin typeface="+mn-lt"/>
                <a:ea typeface="+mn-ea"/>
                <a:cs typeface="+mn-cs"/>
              </a:rPr>
              <a:t>Statistics</a:t>
            </a:r>
          </a:p>
          <a:p>
            <a:r>
              <a:rPr lang="en-US" altLang="zh-TW" sz="1200" b="0" i="0" kern="1200" dirty="0" err="1">
                <a:solidFill>
                  <a:schemeClr val="tx1"/>
                </a:solidFill>
                <a:effectLst/>
                <a:latin typeface="+mn-lt"/>
                <a:ea typeface="+mn-ea"/>
                <a:cs typeface="+mn-cs"/>
              </a:rPr>
              <a:t>Matlab</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32</a:t>
            </a:fld>
            <a:endParaRPr lang="zh-TW" altLang="en-US"/>
          </a:p>
        </p:txBody>
      </p:sp>
    </p:spTree>
    <p:extLst>
      <p:ext uri="{BB962C8B-B14F-4D97-AF65-F5344CB8AC3E}">
        <p14:creationId xmlns:p14="http://schemas.microsoft.com/office/powerpoint/2010/main" val="72534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Section of midbrain where a portion of the substantia </a:t>
            </a:r>
            <a:r>
              <a:rPr lang="en-US" altLang="zh-TW" dirty="0" err="1"/>
              <a:t>nigra</a:t>
            </a:r>
            <a:r>
              <a:rPr lang="en-US" altLang="zh-TW" dirty="0"/>
              <a:t> is visible</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33</a:t>
            </a:fld>
            <a:endParaRPr lang="zh-TW" altLang="en-US"/>
          </a:p>
        </p:txBody>
      </p:sp>
    </p:spTree>
    <p:extLst>
      <p:ext uri="{BB962C8B-B14F-4D97-AF65-F5344CB8AC3E}">
        <p14:creationId xmlns:p14="http://schemas.microsoft.com/office/powerpoint/2010/main" val="1012130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Nigrosome1</a:t>
            </a:r>
            <a:r>
              <a:rPr lang="zh-TW" altLang="en-US" sz="1200" dirty="0"/>
              <a:t> </a:t>
            </a:r>
            <a:r>
              <a:rPr lang="en-US" altLang="zh-TW" sz="1200" dirty="0"/>
              <a:t>melanin</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34</a:t>
            </a:fld>
            <a:endParaRPr lang="zh-TW" altLang="en-US"/>
          </a:p>
        </p:txBody>
      </p:sp>
    </p:spTree>
    <p:extLst>
      <p:ext uri="{BB962C8B-B14F-4D97-AF65-F5344CB8AC3E}">
        <p14:creationId xmlns:p14="http://schemas.microsoft.com/office/powerpoint/2010/main" val="2993364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Section of midbrain where a portion of the substantia </a:t>
            </a:r>
            <a:r>
              <a:rPr lang="en-US" altLang="zh-TW" dirty="0" err="1"/>
              <a:t>nigra</a:t>
            </a:r>
            <a:r>
              <a:rPr lang="en-US" altLang="zh-TW" dirty="0"/>
              <a:t> is visible</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35</a:t>
            </a:fld>
            <a:endParaRPr lang="zh-TW" altLang="en-US"/>
          </a:p>
        </p:txBody>
      </p:sp>
    </p:spTree>
    <p:extLst>
      <p:ext uri="{BB962C8B-B14F-4D97-AF65-F5344CB8AC3E}">
        <p14:creationId xmlns:p14="http://schemas.microsoft.com/office/powerpoint/2010/main" val="105361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a:solidFill>
                  <a:schemeClr val="tx1"/>
                </a:solidFill>
                <a:effectLst/>
                <a:latin typeface="+mn-lt"/>
                <a:ea typeface="+mn-ea"/>
                <a:cs typeface="+mn-cs"/>
              </a:rPr>
              <a:t>Line Graph</a:t>
            </a:r>
          </a:p>
          <a:p>
            <a:r>
              <a:rPr lang="en-US" altLang="zh-TW" dirty="0"/>
              <a:t>The more we multiply the better contrast we get</a:t>
            </a:r>
          </a:p>
          <a:p>
            <a:r>
              <a:rPr lang="en-US" altLang="zh-TW" dirty="0"/>
              <a:t>It is a trade off of CNR ( contrast 2 noise ratio ) &amp; SNR ( signal 2 noise ratio )</a:t>
            </a:r>
          </a:p>
          <a:p>
            <a:r>
              <a:rPr lang="en-US" altLang="zh-TW" dirty="0"/>
              <a:t>The more we multiply, the contrast we get is better, but the SNR</a:t>
            </a:r>
            <a:r>
              <a:rPr lang="zh-TW" altLang="en-US" dirty="0"/>
              <a:t> </a:t>
            </a:r>
            <a:r>
              <a:rPr lang="en-US" altLang="zh-TW" dirty="0"/>
              <a:t>is</a:t>
            </a:r>
            <a:r>
              <a:rPr lang="zh-TW" altLang="en-US" dirty="0"/>
              <a:t> </a:t>
            </a:r>
            <a:r>
              <a:rPr lang="en-US" altLang="zh-TW" dirty="0"/>
              <a:t>increasing</a:t>
            </a:r>
            <a:r>
              <a:rPr lang="zh-TW" altLang="en-US" dirty="0"/>
              <a:t> </a:t>
            </a:r>
            <a:r>
              <a:rPr lang="en-US" altLang="zh-TW" dirty="0"/>
              <a:t>at the same time </a:t>
            </a:r>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39</a:t>
            </a:fld>
            <a:endParaRPr lang="zh-TW" altLang="en-US"/>
          </a:p>
        </p:txBody>
      </p:sp>
    </p:spTree>
    <p:extLst>
      <p:ext uri="{BB962C8B-B14F-4D97-AF65-F5344CB8AC3E}">
        <p14:creationId xmlns:p14="http://schemas.microsoft.com/office/powerpoint/2010/main" val="3691193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Maybe we can see the contrast from the image of the process</a:t>
            </a:r>
          </a:p>
          <a:p>
            <a:r>
              <a:rPr lang="en-US" altLang="zh-TW" dirty="0"/>
              <a:t>Why not just </a:t>
            </a:r>
            <a:r>
              <a:rPr lang="en-US" altLang="zh-TW" dirty="0" err="1"/>
              <a:t>highpass</a:t>
            </a:r>
            <a:r>
              <a:rPr lang="en-US" altLang="zh-TW" dirty="0"/>
              <a:t> Image or SWI </a:t>
            </a:r>
            <a:r>
              <a:rPr lang="en-US" altLang="zh-TW" dirty="0" err="1"/>
              <a:t>mitiply</a:t>
            </a:r>
            <a:r>
              <a:rPr lang="en-US" altLang="zh-TW" dirty="0"/>
              <a:t> phase mask*1</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40</a:t>
            </a:fld>
            <a:endParaRPr lang="zh-TW" altLang="en-US"/>
          </a:p>
        </p:txBody>
      </p:sp>
    </p:spTree>
    <p:extLst>
      <p:ext uri="{BB962C8B-B14F-4D97-AF65-F5344CB8AC3E}">
        <p14:creationId xmlns:p14="http://schemas.microsoft.com/office/powerpoint/2010/main" val="167000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phase : spin thermal relaxation in a voxel , water motion (diffusion, perfusion, tissue deformation) , molecule electron cloud polarization</a:t>
            </a:r>
          </a:p>
          <a:p>
            <a:r>
              <a:rPr lang="en-US" altLang="zh-TW" dirty="0"/>
              <a:t>Magnitude based </a:t>
            </a:r>
          </a:p>
          <a:p>
            <a:endParaRPr lang="en-US" altLang="zh-TW" dirty="0"/>
          </a:p>
          <a:p>
            <a:r>
              <a:rPr lang="en-US" altLang="zh-TW" dirty="0"/>
              <a:t>Phase image as the contrast enhancement mask </a:t>
            </a:r>
          </a:p>
          <a:p>
            <a:r>
              <a:rPr lang="en-US" altLang="zh-TW" sz="1200" b="1" i="0" u="none" strike="noStrike" kern="1200" baseline="0" dirty="0">
                <a:solidFill>
                  <a:schemeClr val="tx1"/>
                </a:solidFill>
                <a:latin typeface="+mn-lt"/>
                <a:ea typeface="+mn-ea"/>
                <a:cs typeface="+mn-cs"/>
              </a:rPr>
              <a:t>Specifically, the phase</a:t>
            </a:r>
            <a:r>
              <a:rPr lang="zh-TW" altLang="en-US" sz="1200" b="1" i="0" u="none" strike="noStrike" kern="1200" baseline="0" dirty="0">
                <a:solidFill>
                  <a:schemeClr val="tx1"/>
                </a:solidFill>
                <a:latin typeface="+mn-lt"/>
                <a:ea typeface="+mn-ea"/>
                <a:cs typeface="+mn-cs"/>
              </a:rPr>
              <a:t> </a:t>
            </a:r>
            <a:r>
              <a:rPr lang="en-US" altLang="zh-TW" sz="1200" b="1" i="0" u="none" strike="noStrike" kern="1200" baseline="0" dirty="0">
                <a:solidFill>
                  <a:schemeClr val="tx1"/>
                </a:solidFill>
                <a:latin typeface="+mn-lt"/>
                <a:ea typeface="+mn-ea"/>
                <a:cs typeface="+mn-cs"/>
              </a:rPr>
              <a:t>images themselves can provide excellent contrast between</a:t>
            </a:r>
            <a:r>
              <a:rPr lang="zh-TW" altLang="en-US" sz="1200" b="1" i="0" u="none" strike="noStrike" kern="1200" baseline="0" dirty="0">
                <a:solidFill>
                  <a:schemeClr val="tx1"/>
                </a:solidFill>
                <a:latin typeface="+mn-lt"/>
                <a:ea typeface="+mn-ea"/>
                <a:cs typeface="+mn-cs"/>
              </a:rPr>
              <a:t> </a:t>
            </a:r>
            <a:r>
              <a:rPr lang="en-US" altLang="zh-TW" sz="1200" b="1" i="0" u="none" strike="noStrike" kern="1200" baseline="0" dirty="0">
                <a:solidFill>
                  <a:schemeClr val="tx1"/>
                </a:solidFill>
                <a:latin typeface="+mn-lt"/>
                <a:ea typeface="+mn-ea"/>
                <a:cs typeface="+mn-cs"/>
              </a:rPr>
              <a:t>gray matter (GM) and white matter (WM), iron-laden tissues,</a:t>
            </a:r>
            <a:r>
              <a:rPr lang="zh-TW" altLang="en-US" sz="1200" b="1" i="0" u="none" strike="noStrike" kern="1200" baseline="0" dirty="0">
                <a:solidFill>
                  <a:schemeClr val="tx1"/>
                </a:solidFill>
                <a:latin typeface="+mn-lt"/>
                <a:ea typeface="+mn-ea"/>
                <a:cs typeface="+mn-cs"/>
              </a:rPr>
              <a:t> </a:t>
            </a:r>
            <a:r>
              <a:rPr lang="en-US" altLang="zh-TW" sz="1200" b="1" i="0" u="none" strike="noStrike" kern="1200" baseline="0" dirty="0">
                <a:solidFill>
                  <a:schemeClr val="tx1"/>
                </a:solidFill>
                <a:latin typeface="+mn-lt"/>
                <a:ea typeface="+mn-ea"/>
                <a:cs typeface="+mn-cs"/>
              </a:rPr>
              <a:t>venous blood vessels, and other tissues with susceptibilities</a:t>
            </a:r>
            <a:r>
              <a:rPr lang="zh-TW" altLang="en-US" sz="1200" b="1" i="0" u="none" strike="noStrike" kern="1200" baseline="0" dirty="0">
                <a:solidFill>
                  <a:schemeClr val="tx1"/>
                </a:solidFill>
                <a:latin typeface="+mn-lt"/>
                <a:ea typeface="+mn-ea"/>
                <a:cs typeface="+mn-cs"/>
              </a:rPr>
              <a:t> </a:t>
            </a:r>
            <a:r>
              <a:rPr lang="en-US" altLang="zh-TW" sz="1200" b="1" i="0" u="none" strike="noStrike" kern="1200" baseline="0" dirty="0">
                <a:solidFill>
                  <a:schemeClr val="tx1"/>
                </a:solidFill>
                <a:latin typeface="+mn-lt"/>
                <a:ea typeface="+mn-ea"/>
                <a:cs typeface="+mn-cs"/>
              </a:rPr>
              <a:t>that are different from the background tissue. </a:t>
            </a:r>
          </a:p>
          <a:p>
            <a:r>
              <a:rPr lang="en-US" altLang="zh-TW" sz="1200" b="1" i="0" u="none" strike="noStrike" kern="1200" baseline="0" dirty="0">
                <a:solidFill>
                  <a:schemeClr val="tx1"/>
                </a:solidFill>
                <a:latin typeface="+mn-lt"/>
                <a:ea typeface="+mn-ea"/>
                <a:cs typeface="+mn-cs"/>
              </a:rPr>
              <a:t>Also, for the first</a:t>
            </a:r>
            <a:r>
              <a:rPr lang="zh-TW" altLang="en-US" sz="1200" b="1" i="0" u="none" strike="noStrike" kern="1200" baseline="0" dirty="0">
                <a:solidFill>
                  <a:schemeClr val="tx1"/>
                </a:solidFill>
                <a:latin typeface="+mn-lt"/>
                <a:ea typeface="+mn-ea"/>
                <a:cs typeface="+mn-cs"/>
              </a:rPr>
              <a:t> </a:t>
            </a:r>
            <a:r>
              <a:rPr lang="en-US" altLang="zh-TW" sz="1200" b="1" i="0" u="none" strike="noStrike" kern="1200" baseline="0" dirty="0">
                <a:solidFill>
                  <a:schemeClr val="tx1"/>
                </a:solidFill>
                <a:latin typeface="+mn-lt"/>
                <a:ea typeface="+mn-ea"/>
                <a:cs typeface="+mn-cs"/>
              </a:rPr>
              <a:t>time, projection phase images are shown to demonstrate tissue</a:t>
            </a:r>
            <a:r>
              <a:rPr lang="zh-TW" altLang="en-US" sz="1200" b="1" i="0" u="none" strike="noStrike" kern="1200" baseline="0" dirty="0">
                <a:solidFill>
                  <a:schemeClr val="tx1"/>
                </a:solidFill>
                <a:latin typeface="+mn-lt"/>
                <a:ea typeface="+mn-ea"/>
                <a:cs typeface="+mn-cs"/>
              </a:rPr>
              <a:t> </a:t>
            </a:r>
            <a:r>
              <a:rPr lang="en-US" altLang="zh-TW" sz="1200" b="1" i="0" u="none" strike="noStrike" kern="1200" baseline="0" dirty="0">
                <a:solidFill>
                  <a:schemeClr val="tx1"/>
                </a:solidFill>
                <a:latin typeface="+mn-lt"/>
                <a:ea typeface="+mn-ea"/>
                <a:cs typeface="+mn-cs"/>
              </a:rPr>
              <a:t>(vessel) continuity. In this work, the best approach for combining</a:t>
            </a:r>
          </a:p>
          <a:p>
            <a:r>
              <a:rPr lang="en-US" altLang="zh-TW" sz="1200" b="1" i="0" u="none" strike="noStrike" kern="1200" baseline="0" dirty="0">
                <a:solidFill>
                  <a:schemeClr val="tx1"/>
                </a:solidFill>
                <a:latin typeface="+mn-lt"/>
                <a:ea typeface="+mn-ea"/>
                <a:cs typeface="+mn-cs"/>
              </a:rPr>
              <a:t>magnitude and phase images is discussed</a:t>
            </a:r>
            <a:endParaRPr lang="en-US" altLang="zh-TW" dirty="0"/>
          </a:p>
          <a:p>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3</a:t>
            </a:fld>
            <a:endParaRPr lang="zh-TW" altLang="en-US"/>
          </a:p>
        </p:txBody>
      </p:sp>
    </p:spTree>
    <p:extLst>
      <p:ext uri="{BB962C8B-B14F-4D97-AF65-F5344CB8AC3E}">
        <p14:creationId xmlns:p14="http://schemas.microsoft.com/office/powerpoint/2010/main" val="1298884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41</a:t>
            </a:fld>
            <a:endParaRPr lang="zh-TW" altLang="en-US"/>
          </a:p>
        </p:txBody>
      </p:sp>
    </p:spTree>
    <p:extLst>
      <p:ext uri="{BB962C8B-B14F-4D97-AF65-F5344CB8AC3E}">
        <p14:creationId xmlns:p14="http://schemas.microsoft.com/office/powerpoint/2010/main" val="511732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出血</a:t>
            </a:r>
          </a:p>
          <a:p>
            <a:r>
              <a:rPr lang="en-US" altLang="zh-TW" sz="1200" b="1" i="0" kern="1200" dirty="0">
                <a:solidFill>
                  <a:schemeClr val="tx1"/>
                </a:solidFill>
                <a:effectLst/>
                <a:latin typeface="+mn-lt"/>
                <a:ea typeface="+mn-ea"/>
                <a:cs typeface="+mn-cs"/>
              </a:rPr>
              <a:t>hemorrhage</a:t>
            </a:r>
            <a:endParaRPr lang="en-US" altLang="zh-TW"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1" dirty="0"/>
          </a:p>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42</a:t>
            </a:fld>
            <a:endParaRPr lang="zh-TW" altLang="en-US"/>
          </a:p>
        </p:txBody>
      </p:sp>
    </p:spTree>
    <p:extLst>
      <p:ext uri="{BB962C8B-B14F-4D97-AF65-F5344CB8AC3E}">
        <p14:creationId xmlns:p14="http://schemas.microsoft.com/office/powerpoint/2010/main" val="916182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One is about optic nerve observation as comparing A &amp; D</a:t>
            </a:r>
          </a:p>
          <a:p>
            <a:r>
              <a:rPr lang="en-US" altLang="zh-TW" dirty="0" err="1"/>
              <a:t>Seccond</a:t>
            </a:r>
            <a:r>
              <a:rPr lang="en-US" altLang="zh-TW" dirty="0"/>
              <a:t>, is about fat saturation that we could fat sat easier on SWI</a:t>
            </a:r>
          </a:p>
          <a:p>
            <a:r>
              <a:rPr lang="en-US" altLang="zh-TW" dirty="0" err="1"/>
              <a:t>Thrid</a:t>
            </a:r>
            <a:r>
              <a:rPr lang="en-US" altLang="zh-TW" dirty="0"/>
              <a:t> one, is SWI can have the greater contrast on GM &amp; WM</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4</a:t>
            </a:fld>
            <a:endParaRPr lang="zh-TW" altLang="en-US"/>
          </a:p>
        </p:txBody>
      </p:sp>
    </p:spTree>
    <p:extLst>
      <p:ext uri="{BB962C8B-B14F-4D97-AF65-F5344CB8AC3E}">
        <p14:creationId xmlns:p14="http://schemas.microsoft.com/office/powerpoint/2010/main" val="227890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1" dirty="0"/>
              <a:t>Clinical  </a:t>
            </a:r>
            <a:r>
              <a:rPr lang="en-US" altLang="zh-TW" dirty="0">
                <a:solidFill>
                  <a:srgbClr val="0C234B"/>
                </a:solidFill>
              </a:rPr>
              <a:t>Application</a:t>
            </a:r>
            <a:endParaRPr lang="en-US" altLang="zh-TW"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1" dirty="0"/>
              <a:t>To date, SWI has had most of its clinical applications in the neuroimaging arena</a:t>
            </a:r>
          </a:p>
          <a:p>
            <a:r>
              <a:rPr lang="en-US" altLang="zh-TW" sz="1200" b="1" i="0" kern="1200" dirty="0">
                <a:solidFill>
                  <a:schemeClr val="tx1"/>
                </a:solidFill>
                <a:effectLst/>
                <a:latin typeface="+mn-lt"/>
                <a:ea typeface="+mn-ea"/>
                <a:cs typeface="+mn-cs"/>
              </a:rPr>
              <a:t>veins</a:t>
            </a:r>
          </a:p>
          <a:p>
            <a:r>
              <a:rPr lang="en-US" altLang="zh-TW" sz="1200" b="1" i="0" kern="1200" dirty="0">
                <a:solidFill>
                  <a:schemeClr val="tx1"/>
                </a:solidFill>
                <a:effectLst/>
                <a:latin typeface="+mn-lt"/>
                <a:ea typeface="+mn-ea"/>
                <a:cs typeface="+mn-cs"/>
              </a:rPr>
              <a:t>Hemorrhage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Including imaging cartilage, imaging calcium in atherosclerosis, imaging breast, and liver hemochromatosis.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5</a:t>
            </a:fld>
            <a:endParaRPr lang="zh-TW" altLang="en-US"/>
          </a:p>
        </p:txBody>
      </p:sp>
    </p:spTree>
    <p:extLst>
      <p:ext uri="{BB962C8B-B14F-4D97-AF65-F5344CB8AC3E}">
        <p14:creationId xmlns:p14="http://schemas.microsoft.com/office/powerpoint/2010/main" val="304589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Briefly show the principle of SWI</a:t>
            </a:r>
          </a:p>
          <a:p>
            <a:r>
              <a:rPr lang="en-US" altLang="zh-TW" dirty="0"/>
              <a:t>So what is susceptibility ~ susceptibility is a particle property about  the spin that affect on magnetic Field</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6</a:t>
            </a:fld>
            <a:endParaRPr lang="zh-TW" altLang="en-US"/>
          </a:p>
        </p:txBody>
      </p:sp>
    </p:spTree>
    <p:extLst>
      <p:ext uri="{BB962C8B-B14F-4D97-AF65-F5344CB8AC3E}">
        <p14:creationId xmlns:p14="http://schemas.microsoft.com/office/powerpoint/2010/main" val="2756606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Different matter will create Different magnetism one is para and another is </a:t>
            </a:r>
            <a:r>
              <a:rPr lang="en-US" altLang="zh-TW" dirty="0" err="1"/>
              <a:t>dia</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7</a:t>
            </a:fld>
            <a:endParaRPr lang="zh-TW" altLang="en-US"/>
          </a:p>
        </p:txBody>
      </p:sp>
    </p:spTree>
    <p:extLst>
      <p:ext uri="{BB962C8B-B14F-4D97-AF65-F5344CB8AC3E}">
        <p14:creationId xmlns:p14="http://schemas.microsoft.com/office/powerpoint/2010/main" val="4247082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We acquired data from two channels that we could define one is called the imaginary part</a:t>
            </a:r>
          </a:p>
          <a:p>
            <a:r>
              <a:rPr lang="en-US" altLang="zh-TW" sz="1200" b="0" i="0" kern="1200" dirty="0">
                <a:solidFill>
                  <a:schemeClr val="tx1"/>
                </a:solidFill>
                <a:effectLst/>
                <a:latin typeface="+mn-lt"/>
                <a:ea typeface="+mn-ea"/>
                <a:cs typeface="+mn-cs"/>
              </a:rPr>
              <a:t>And another </a:t>
            </a:r>
            <a:r>
              <a:rPr lang="en-US" altLang="zh-TW" sz="1200" b="0" i="0" kern="1200" dirty="0" err="1">
                <a:solidFill>
                  <a:schemeClr val="tx1"/>
                </a:solidFill>
                <a:effectLst/>
                <a:latin typeface="+mn-lt"/>
                <a:ea typeface="+mn-ea"/>
                <a:cs typeface="+mn-cs"/>
              </a:rPr>
              <a:t>wiould</a:t>
            </a:r>
            <a:r>
              <a:rPr lang="en-US" altLang="zh-TW" sz="1200" b="0" i="0" kern="1200" dirty="0">
                <a:solidFill>
                  <a:schemeClr val="tx1"/>
                </a:solidFill>
                <a:effectLst/>
                <a:latin typeface="+mn-lt"/>
                <a:ea typeface="+mn-ea"/>
                <a:cs typeface="+mn-cs"/>
              </a:rPr>
              <a:t> called the real part</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8</a:t>
            </a:fld>
            <a:endParaRPr lang="zh-TW" altLang="en-US"/>
          </a:p>
        </p:txBody>
      </p:sp>
    </p:spTree>
    <p:extLst>
      <p:ext uri="{BB962C8B-B14F-4D97-AF65-F5344CB8AC3E}">
        <p14:creationId xmlns:p14="http://schemas.microsoft.com/office/powerpoint/2010/main" val="2384697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Polar coordinate system</a:t>
            </a:r>
            <a:endParaRPr lang="en-US" altLang="zh-TW" dirty="0"/>
          </a:p>
          <a:p>
            <a:endParaRPr lang="en-US" altLang="zh-TW" dirty="0"/>
          </a:p>
          <a:p>
            <a:r>
              <a:rPr lang="en-US" altLang="zh-TW" dirty="0"/>
              <a:t>phase Image is constructed  from the phase from the blue vector to the real part</a:t>
            </a:r>
          </a:p>
          <a:p>
            <a:endParaRPr lang="en-US" altLang="zh-TW" dirty="0"/>
          </a:p>
          <a:p>
            <a:r>
              <a:rPr lang="en-US" altLang="zh-TW" dirty="0"/>
              <a:t>Phase images contain information about the background magnetic field </a:t>
            </a:r>
            <a:endParaRPr lang="zh-TW" altLang="en-US" dirty="0"/>
          </a:p>
        </p:txBody>
      </p:sp>
      <p:sp>
        <p:nvSpPr>
          <p:cNvPr id="4" name="投影片編號版面配置區 3"/>
          <p:cNvSpPr>
            <a:spLocks noGrp="1"/>
          </p:cNvSpPr>
          <p:nvPr>
            <p:ph type="sldNum" sz="quarter" idx="5"/>
          </p:nvPr>
        </p:nvSpPr>
        <p:spPr/>
        <p:txBody>
          <a:bodyPr/>
          <a:lstStyle/>
          <a:p>
            <a:fld id="{3FF28817-4B2B-4C29-A220-95887419C822}" type="slidenum">
              <a:rPr lang="zh-TW" altLang="en-US" smtClean="0"/>
              <a:t>9</a:t>
            </a:fld>
            <a:endParaRPr lang="zh-TW" altLang="en-US"/>
          </a:p>
        </p:txBody>
      </p:sp>
    </p:spTree>
    <p:extLst>
      <p:ext uri="{BB962C8B-B14F-4D97-AF65-F5344CB8AC3E}">
        <p14:creationId xmlns:p14="http://schemas.microsoft.com/office/powerpoint/2010/main" val="1381551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TW" altLang="en-US"/>
              <a:t>按一下以編輯母片標題樣式</a:t>
            </a:r>
          </a:p>
        </p:txBody>
      </p:sp>
      <p:sp>
        <p:nvSpPr>
          <p:cNvPr id="8" name="文字版面配置區 2"/>
          <p:cNvSpPr>
            <a:spLocks noGrp="1"/>
          </p:cNvSpPr>
          <p:nvPr>
            <p:ph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4" name="日期版面配置區 3"/>
          <p:cNvSpPr>
            <a:spLocks noGrp="1"/>
          </p:cNvSpPr>
          <p:nvPr>
            <p:ph type="dt" sz="half" idx="10"/>
          </p:nvPr>
        </p:nvSpPr>
        <p:spPr/>
        <p:txBody>
          <a:bodyPr/>
          <a:lstStyle>
            <a:lvl1pPr>
              <a:defRPr/>
            </a:lvl1pPr>
          </a:lstStyle>
          <a:p>
            <a:pPr>
              <a:defRPr/>
            </a:pPr>
            <a:fld id="{BFE5236D-1C43-408C-961C-C0A4F67DFBA0}" type="datetimeFigureOut">
              <a:rPr lang="zh-TW" altLang="en-US"/>
              <a:pPr>
                <a:defRPr/>
              </a:pPr>
              <a:t>2019/1/31</a:t>
            </a:fld>
            <a:endParaRPr lang="en-US" altLang="zh-TW" dirty="0"/>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fld id="{0C6F7A47-E585-4F29-8810-33340D75FA4D}" type="slidenum">
              <a:rPr lang="en-US" altLang="zh-TW"/>
              <a:pPr/>
              <a:t>‹#›</a:t>
            </a:fld>
            <a:endParaRPr lang="en-US" altLang="zh-TW"/>
          </a:p>
        </p:txBody>
      </p:sp>
    </p:spTree>
    <p:extLst>
      <p:ext uri="{BB962C8B-B14F-4D97-AF65-F5344CB8AC3E}">
        <p14:creationId xmlns:p14="http://schemas.microsoft.com/office/powerpoint/2010/main" val="400397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061D8A0-5531-4F35-B549-5F77F9D6E26A}"/>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3" name="頁尾版面配置區 2">
            <a:extLst>
              <a:ext uri="{FF2B5EF4-FFF2-40B4-BE49-F238E27FC236}">
                <a16:creationId xmlns:a16="http://schemas.microsoft.com/office/drawing/2014/main" id="{270299D7-5FA0-4F34-B7A6-B7F0CC8EA9C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4C3729E-68FD-4CAB-ACBA-CECE34A9F575}"/>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71751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781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40575-51D5-464E-BF39-85D2C671380A}"/>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DA1CA1C-1704-45F6-96B1-014844D5A0C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41DA037-E0A4-4115-BDC0-1A329E6FC6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234F8DC-CE7F-4613-A4F2-F8B1C018CF3C}"/>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6" name="頁尾版面配置區 5">
            <a:extLst>
              <a:ext uri="{FF2B5EF4-FFF2-40B4-BE49-F238E27FC236}">
                <a16:creationId xmlns:a16="http://schemas.microsoft.com/office/drawing/2014/main" id="{D049B03C-1BF9-4874-87B3-DCB435D2D92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D3FA8CA-AF4A-4F07-9E79-1CB73F55B3D8}"/>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3137934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6FEA7A-7E8B-41DD-9F64-DFD2B5E72A25}"/>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2DE9A8C-2E04-48FA-A392-91D669628A3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51BB05F-284E-4E5F-9938-1A832C3C597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68B4E80-C61F-4BA8-9B6A-C6582E654985}"/>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6" name="頁尾版面配置區 5">
            <a:extLst>
              <a:ext uri="{FF2B5EF4-FFF2-40B4-BE49-F238E27FC236}">
                <a16:creationId xmlns:a16="http://schemas.microsoft.com/office/drawing/2014/main" id="{8DB76EAF-AD8A-416B-BE19-82011B04ED1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3C5A643-8E27-405A-A254-DD16F4C69DF5}"/>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2118582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44B188-D659-49F1-A12E-36816A7A799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5D48A96-79C8-415E-AAF2-FF3A5FF4C417}"/>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17ADD0E-FEA9-45FD-AB94-654184B86E3F}"/>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5" name="頁尾版面配置區 4">
            <a:extLst>
              <a:ext uri="{FF2B5EF4-FFF2-40B4-BE49-F238E27FC236}">
                <a16:creationId xmlns:a16="http://schemas.microsoft.com/office/drawing/2014/main" id="{72A4981C-AE4F-4473-8FDF-4DFECDD2B81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BD5AAE4-9C14-4A07-8830-A37A43EA1959}"/>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2206554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A8C6E40-7B9F-411C-AA7F-3338750B319F}"/>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5A23A55-0413-42B9-93E4-311C6D4ECD61}"/>
              </a:ext>
            </a:extLst>
          </p:cNvPr>
          <p:cNvSpPr>
            <a:spLocks noGrp="1"/>
          </p:cNvSpPr>
          <p:nvPr>
            <p:ph type="body" orient="vert" idx="1"/>
          </p:nvPr>
        </p:nvSpPr>
        <p:spPr>
          <a:xfrm>
            <a:off x="628650" y="365125"/>
            <a:ext cx="57626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2B0AD78-53B5-4AD7-A74B-A8691CCBD454}"/>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5" name="頁尾版面配置區 4">
            <a:extLst>
              <a:ext uri="{FF2B5EF4-FFF2-40B4-BE49-F238E27FC236}">
                <a16:creationId xmlns:a16="http://schemas.microsoft.com/office/drawing/2014/main" id="{04BE6EF4-DF91-4D25-830C-B81B6FFD331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4ADEB5A-8AB6-4B90-A617-4E2C1F8BBB8E}"/>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64451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文字版面配置區 2"/>
          <p:cNvSpPr>
            <a:spLocks noGrp="1"/>
          </p:cNvSpPr>
          <p:nvPr>
            <p:ph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4" name="日期版面配置區 3"/>
          <p:cNvSpPr>
            <a:spLocks noGrp="1"/>
          </p:cNvSpPr>
          <p:nvPr>
            <p:ph type="dt" sz="half" idx="10"/>
          </p:nvPr>
        </p:nvSpPr>
        <p:spPr/>
        <p:txBody>
          <a:bodyPr/>
          <a:lstStyle>
            <a:lvl1pPr>
              <a:defRPr/>
            </a:lvl1pPr>
          </a:lstStyle>
          <a:p>
            <a:pPr>
              <a:defRPr/>
            </a:pPr>
            <a:fld id="{8E8F492D-56C4-4DCA-8AEE-AC0B2379CDFF}" type="datetimeFigureOut">
              <a:rPr lang="zh-TW" altLang="en-US"/>
              <a:pPr>
                <a:defRPr/>
              </a:pPr>
              <a:t>2019/1/31</a:t>
            </a:fld>
            <a:endParaRPr lang="en-US" altLang="zh-TW" dirty="0"/>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fld id="{30EDB8BC-C074-45BA-B4FC-F366F77CF82A}" type="slidenum">
              <a:rPr lang="en-US" altLang="zh-TW"/>
              <a:pPr/>
              <a:t>‹#›</a:t>
            </a:fld>
            <a:endParaRPr lang="en-US" altLang="zh-TW"/>
          </a:p>
        </p:txBody>
      </p:sp>
    </p:spTree>
    <p:extLst>
      <p:ext uri="{BB962C8B-B14F-4D97-AF65-F5344CB8AC3E}">
        <p14:creationId xmlns:p14="http://schemas.microsoft.com/office/powerpoint/2010/main" val="3762795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CED8A-269B-4380-BDE3-10043F3F58C8}" type="datetimeFigureOut">
              <a:rPr lang="zh-TW" altLang="en-US" smtClean="0"/>
              <a:t>2019/1/31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979272D-C95B-4E02-A52B-11A5823CAE46}" type="slidenum">
              <a:rPr lang="zh-TW" altLang="en-US" smtClean="0"/>
              <a:t>‹#›</a:t>
            </a:fld>
            <a:endParaRPr lang="zh-TW" altLang="en-US"/>
          </a:p>
        </p:txBody>
      </p:sp>
    </p:spTree>
    <p:extLst>
      <p:ext uri="{BB962C8B-B14F-4D97-AF65-F5344CB8AC3E}">
        <p14:creationId xmlns:p14="http://schemas.microsoft.com/office/powerpoint/2010/main" val="2710982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293825-1659-42FD-AB9B-1EF4888E7DA3}"/>
              </a:ext>
            </a:extLst>
          </p:cNvPr>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3213E30-418E-45DD-9CBB-F8099B2781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1A16038-86FD-44B4-917C-1371B57FDD80}"/>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5" name="頁尾版面配置區 4">
            <a:extLst>
              <a:ext uri="{FF2B5EF4-FFF2-40B4-BE49-F238E27FC236}">
                <a16:creationId xmlns:a16="http://schemas.microsoft.com/office/drawing/2014/main" id="{D6F35BB9-DD87-4E0A-9CDD-419A7C519E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3D3339-C950-428D-94E0-8494031A5618}"/>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2944739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793CC4-EA2B-4247-9DF8-F2BA47383B8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3FB3E0B-78E3-42AA-8BAB-14D195D94427}"/>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3E071BB-08B1-43C7-A091-62ED59FD0C05}"/>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5" name="頁尾版面配置區 4">
            <a:extLst>
              <a:ext uri="{FF2B5EF4-FFF2-40B4-BE49-F238E27FC236}">
                <a16:creationId xmlns:a16="http://schemas.microsoft.com/office/drawing/2014/main" id="{979F3919-3F76-4A91-BCC4-39B2325F355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4CA934A-C75C-48D5-9C6F-4CF09362BB7E}"/>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3263587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F220BF-B2B4-46A7-82CF-A8482E83DB4C}"/>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77A5844-DB91-40A4-9602-47105C1A0DF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D4E71A05-166F-4A98-B1F2-74232AED3EF5}"/>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5" name="頁尾版面配置區 4">
            <a:extLst>
              <a:ext uri="{FF2B5EF4-FFF2-40B4-BE49-F238E27FC236}">
                <a16:creationId xmlns:a16="http://schemas.microsoft.com/office/drawing/2014/main" id="{DE9C0546-24C9-4B08-A24A-929EABA9B8B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78FC243-58A5-496B-A66B-B4307D52B33B}"/>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413203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DC457F-2518-4203-A0FB-7488E4D783D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FC53D40-305B-4969-9A01-FF325D3941D7}"/>
              </a:ext>
            </a:extLst>
          </p:cNvPr>
          <p:cNvSpPr>
            <a:spLocks noGrp="1"/>
          </p:cNvSpPr>
          <p:nvPr>
            <p:ph sz="half" idx="1"/>
          </p:nvPr>
        </p:nvSpPr>
        <p:spPr>
          <a:xfrm>
            <a:off x="628650" y="1825625"/>
            <a:ext cx="386715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8206A3E-EC7D-4335-900B-D04F68E087D9}"/>
              </a:ext>
            </a:extLst>
          </p:cNvPr>
          <p:cNvSpPr>
            <a:spLocks noGrp="1"/>
          </p:cNvSpPr>
          <p:nvPr>
            <p:ph sz="half" idx="2"/>
          </p:nvPr>
        </p:nvSpPr>
        <p:spPr>
          <a:xfrm>
            <a:off x="4648200" y="1825625"/>
            <a:ext cx="386715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E8A5E36-B55B-4A17-91D0-904CBA7B38B0}"/>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6" name="頁尾版面配置區 5">
            <a:extLst>
              <a:ext uri="{FF2B5EF4-FFF2-40B4-BE49-F238E27FC236}">
                <a16:creationId xmlns:a16="http://schemas.microsoft.com/office/drawing/2014/main" id="{45925F82-E7F4-4DB2-9839-7F3659AB2D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C96872B-319B-4C46-B9A1-E1D85793796C}"/>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3875185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BDBB7-3052-4BF4-AA83-ACC51CAF5094}"/>
              </a:ext>
            </a:extLst>
          </p:cNvPr>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E9BFD6D-CF3C-4087-8B57-6D7395CC05D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B2505D20-5DCA-4FEE-920D-12996F99870A}"/>
              </a:ext>
            </a:extLst>
          </p:cNvPr>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705998A-B0EC-4058-A4CD-97E9896D708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E2F812A8-A0DE-4D48-8B40-A634803BCF66}"/>
              </a:ext>
            </a:extLst>
          </p:cNvPr>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503AE861-8B0E-41D7-9A2C-25054D65B580}"/>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8" name="頁尾版面配置區 7">
            <a:extLst>
              <a:ext uri="{FF2B5EF4-FFF2-40B4-BE49-F238E27FC236}">
                <a16:creationId xmlns:a16="http://schemas.microsoft.com/office/drawing/2014/main" id="{427EEAD8-F082-4FCB-B3E7-B3643E2004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BAE95C5-F2EF-4BD6-9660-8D9A8700254B}"/>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3935288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F3E23E-CA2F-48A6-B43B-38CEE3C965A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579AA4A-7A85-45BA-B4B4-41C585B308A0}"/>
              </a:ext>
            </a:extLst>
          </p:cNvPr>
          <p:cNvSpPr>
            <a:spLocks noGrp="1"/>
          </p:cNvSpPr>
          <p:nvPr>
            <p:ph type="dt" sz="half" idx="10"/>
          </p:nvPr>
        </p:nvSpPr>
        <p:spPr/>
        <p:txBody>
          <a:bodyPr/>
          <a:lstStyle/>
          <a:p>
            <a:fld id="{85139C23-BC53-4BB1-842D-764A0D23A01F}" type="datetimeFigureOut">
              <a:rPr lang="zh-TW" altLang="en-US" smtClean="0"/>
              <a:t>2019/1/31</a:t>
            </a:fld>
            <a:endParaRPr lang="zh-TW" altLang="en-US"/>
          </a:p>
        </p:txBody>
      </p:sp>
      <p:sp>
        <p:nvSpPr>
          <p:cNvPr id="4" name="頁尾版面配置區 3">
            <a:extLst>
              <a:ext uri="{FF2B5EF4-FFF2-40B4-BE49-F238E27FC236}">
                <a16:creationId xmlns:a16="http://schemas.microsoft.com/office/drawing/2014/main" id="{924F531C-3316-48A0-AAD2-583313D51D4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911009D-0D1B-4051-9E90-72B9D59F1728}"/>
              </a:ext>
            </a:extLst>
          </p:cNvPr>
          <p:cNvSpPr>
            <a:spLocks noGrp="1"/>
          </p:cNvSpPr>
          <p:nvPr>
            <p:ph type="sldNum" sz="quarter" idx="12"/>
          </p:nvPr>
        </p:nvSpPr>
        <p:spPr/>
        <p:txBody>
          <a:body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4800678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圖片 1"/>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7938"/>
            <a:ext cx="914400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8"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新細明體" pitchFamily="18" charset="-120"/>
              </a:defRPr>
            </a:lvl1pPr>
          </a:lstStyle>
          <a:p>
            <a:pPr>
              <a:defRPr/>
            </a:pPr>
            <a:fld id="{8EA856F4-864B-41B9-825C-A5FD4A749D65}" type="datetimeFigureOut">
              <a:rPr lang="zh-TW" altLang="en-US"/>
              <a:pPr>
                <a:defRPr/>
              </a:pPr>
              <a:t>2019/1/31</a:t>
            </a:fld>
            <a:endParaRPr lang="en-US" altLang="zh-TW" dirty="0"/>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新細明體" pitchFamily="18" charset="-120"/>
              </a:defRPr>
            </a:lvl1pPr>
          </a:lstStyle>
          <a:p>
            <a:pPr>
              <a:defRPr/>
            </a:pPr>
            <a:endParaRPr lang="en-US" altLang="zh-TW"/>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7DD8A4D-DBF7-4562-86FF-8139DCBC2CD7}"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7257477-942A-46BE-9124-259F5B0BAF71}"/>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28BD7CA-9D40-4A33-BFDD-D3866BC6A9F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6BD2E39-D95D-4BA4-8D1A-56464BC99CA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39C23-BC53-4BB1-842D-764A0D23A01F}" type="datetimeFigureOut">
              <a:rPr lang="zh-TW" altLang="en-US" smtClean="0"/>
              <a:t>2019/1/31</a:t>
            </a:fld>
            <a:endParaRPr lang="zh-TW" altLang="en-US"/>
          </a:p>
        </p:txBody>
      </p:sp>
      <p:sp>
        <p:nvSpPr>
          <p:cNvPr id="5" name="頁尾版面配置區 4">
            <a:extLst>
              <a:ext uri="{FF2B5EF4-FFF2-40B4-BE49-F238E27FC236}">
                <a16:creationId xmlns:a16="http://schemas.microsoft.com/office/drawing/2014/main" id="{7110847F-2CDB-4730-BF27-13BC1941AC3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BC0D0A1-C292-49EF-AED4-241A186C10F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00594-3FB2-4920-BE1A-1F34C5892BE0}" type="slidenum">
              <a:rPr lang="zh-TW" altLang="en-US" smtClean="0"/>
              <a:t>‹#›</a:t>
            </a:fld>
            <a:endParaRPr lang="zh-TW" altLang="en-US"/>
          </a:p>
        </p:txBody>
      </p:sp>
    </p:spTree>
    <p:extLst>
      <p:ext uri="{BB962C8B-B14F-4D97-AF65-F5344CB8AC3E}">
        <p14:creationId xmlns:p14="http://schemas.microsoft.com/office/powerpoint/2010/main" val="14918840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90" r:id="rId8"/>
    <p:sldLayoutId id="2147483686" r:id="rId9"/>
    <p:sldLayoutId id="2147483687" r:id="rId10"/>
    <p:sldLayoutId id="2147483688" r:id="rId11"/>
    <p:sldLayoutId id="21474836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18.png"/><Relationship Id="rId10" Type="http://schemas.openxmlformats.org/officeDocument/2006/relationships/image" Target="../media/image3.png"/><Relationship Id="rId4" Type="http://schemas.openxmlformats.org/officeDocument/2006/relationships/image" Target="../media/image160.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g"/><Relationship Id="rId7"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jpg"/><Relationship Id="rId10" Type="http://schemas.openxmlformats.org/officeDocument/2006/relationships/image" Target="../media/image39.jpeg"/><Relationship Id="rId4" Type="http://schemas.openxmlformats.org/officeDocument/2006/relationships/image" Target="../media/image33.jpg"/><Relationship Id="rId9" Type="http://schemas.openxmlformats.org/officeDocument/2006/relationships/image" Target="../media/image38.jpeg"/></Relationships>
</file>

<file path=ppt/slides/_rels/slide25.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50.jpg"/><Relationship Id="rId2" Type="http://schemas.openxmlformats.org/officeDocument/2006/relationships/image" Target="../media/image40.jpg"/><Relationship Id="rId1" Type="http://schemas.openxmlformats.org/officeDocument/2006/relationships/slideLayout" Target="../slideLayouts/slideLayout3.xml"/><Relationship Id="rId6" Type="http://schemas.openxmlformats.org/officeDocument/2006/relationships/image" Target="../media/image44.jpg"/><Relationship Id="rId11" Type="http://schemas.openxmlformats.org/officeDocument/2006/relationships/image" Target="../media/image49.jpg"/><Relationship Id="rId5" Type="http://schemas.openxmlformats.org/officeDocument/2006/relationships/image" Target="../media/image43.jpeg"/><Relationship Id="rId10" Type="http://schemas.openxmlformats.org/officeDocument/2006/relationships/image" Target="../media/image48.jpg"/><Relationship Id="rId4" Type="http://schemas.openxmlformats.org/officeDocument/2006/relationships/image" Target="../media/image42.jpg"/><Relationship Id="rId9" Type="http://schemas.openxmlformats.org/officeDocument/2006/relationships/image" Target="../media/image47.jpg"/></Relationships>
</file>

<file path=ppt/slides/_rels/slide26.xml.rels><?xml version="1.0" encoding="UTF-8" standalone="yes"?>
<Relationships xmlns="http://schemas.openxmlformats.org/package/2006/relationships"><Relationship Id="rId8" Type="http://schemas.openxmlformats.org/officeDocument/2006/relationships/image" Target="../media/image57.jpg"/><Relationship Id="rId13" Type="http://schemas.openxmlformats.org/officeDocument/2006/relationships/image" Target="../media/image62.jpg"/><Relationship Id="rId3" Type="http://schemas.openxmlformats.org/officeDocument/2006/relationships/image" Target="../media/image52.jpg"/><Relationship Id="rId7" Type="http://schemas.openxmlformats.org/officeDocument/2006/relationships/image" Target="../media/image56.jpg"/><Relationship Id="rId12" Type="http://schemas.openxmlformats.org/officeDocument/2006/relationships/image" Target="../media/image61.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5.jpg"/><Relationship Id="rId11" Type="http://schemas.openxmlformats.org/officeDocument/2006/relationships/image" Target="../media/image60.jpg"/><Relationship Id="rId5" Type="http://schemas.openxmlformats.org/officeDocument/2006/relationships/image" Target="../media/image54.jpg"/><Relationship Id="rId10" Type="http://schemas.openxmlformats.org/officeDocument/2006/relationships/image" Target="../media/image59.jpg"/><Relationship Id="rId4" Type="http://schemas.openxmlformats.org/officeDocument/2006/relationships/image" Target="../media/image53.jpg"/><Relationship Id="rId9" Type="http://schemas.openxmlformats.org/officeDocument/2006/relationships/image" Target="../media/image58.jpg"/><Relationship Id="rId14" Type="http://schemas.openxmlformats.org/officeDocument/2006/relationships/image" Target="../media/image63.jpg"/></Relationships>
</file>

<file path=ppt/slides/_rels/slide27.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g"/><Relationship Id="rId7"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7.jpeg"/><Relationship Id="rId5" Type="http://schemas.openxmlformats.org/officeDocument/2006/relationships/image" Target="../media/image66.jpg"/><Relationship Id="rId4" Type="http://schemas.openxmlformats.org/officeDocument/2006/relationships/image" Target="../media/image65.jpg"/></Relationships>
</file>

<file path=ppt/slides/_rels/slide28.xml.rels><?xml version="1.0" encoding="UTF-8" standalone="yes"?>
<Relationships xmlns="http://schemas.openxmlformats.org/package/2006/relationships"><Relationship Id="rId8" Type="http://schemas.openxmlformats.org/officeDocument/2006/relationships/image" Target="../media/image76.jpg"/><Relationship Id="rId13" Type="http://schemas.openxmlformats.org/officeDocument/2006/relationships/image" Target="../media/image81.jpg"/><Relationship Id="rId3" Type="http://schemas.openxmlformats.org/officeDocument/2006/relationships/image" Target="../media/image71.jpg"/><Relationship Id="rId7" Type="http://schemas.openxmlformats.org/officeDocument/2006/relationships/image" Target="../media/image75.jpg"/><Relationship Id="rId12" Type="http://schemas.openxmlformats.org/officeDocument/2006/relationships/image" Target="../media/image80.jpg"/><Relationship Id="rId2" Type="http://schemas.openxmlformats.org/officeDocument/2006/relationships/image" Target="../media/image70.jpg"/><Relationship Id="rId1" Type="http://schemas.openxmlformats.org/officeDocument/2006/relationships/slideLayout" Target="../slideLayouts/slideLayout3.xml"/><Relationship Id="rId6" Type="http://schemas.openxmlformats.org/officeDocument/2006/relationships/image" Target="../media/image74.jpg"/><Relationship Id="rId11" Type="http://schemas.openxmlformats.org/officeDocument/2006/relationships/image" Target="../media/image79.jpg"/><Relationship Id="rId5" Type="http://schemas.openxmlformats.org/officeDocument/2006/relationships/image" Target="../media/image73.jpg"/><Relationship Id="rId10" Type="http://schemas.openxmlformats.org/officeDocument/2006/relationships/image" Target="../media/image78.jpg"/><Relationship Id="rId4" Type="http://schemas.openxmlformats.org/officeDocument/2006/relationships/image" Target="../media/image72.jpg"/><Relationship Id="rId9" Type="http://schemas.openxmlformats.org/officeDocument/2006/relationships/image" Target="../media/image77.jpg"/></Relationships>
</file>

<file path=ppt/slides/_rels/slide29.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jpeg"/><Relationship Id="rId3" Type="http://schemas.openxmlformats.org/officeDocument/2006/relationships/image" Target="../media/image83.jpg"/><Relationship Id="rId7" Type="http://schemas.openxmlformats.org/officeDocument/2006/relationships/image" Target="../media/image87.jpg"/><Relationship Id="rId12" Type="http://schemas.openxmlformats.org/officeDocument/2006/relationships/image" Target="../media/image92.jpg"/><Relationship Id="rId2" Type="http://schemas.openxmlformats.org/officeDocument/2006/relationships/image" Target="../media/image82.jpeg"/><Relationship Id="rId1" Type="http://schemas.openxmlformats.org/officeDocument/2006/relationships/slideLayout" Target="../slideLayouts/slideLayout3.xml"/><Relationship Id="rId6" Type="http://schemas.openxmlformats.org/officeDocument/2006/relationships/image" Target="../media/image86.jpeg"/><Relationship Id="rId11" Type="http://schemas.openxmlformats.org/officeDocument/2006/relationships/image" Target="../media/image91.jpeg"/><Relationship Id="rId5" Type="http://schemas.openxmlformats.org/officeDocument/2006/relationships/image" Target="../media/image85.jpeg"/><Relationship Id="rId10" Type="http://schemas.openxmlformats.org/officeDocument/2006/relationships/image" Target="../media/image90.jpg"/><Relationship Id="rId4" Type="http://schemas.openxmlformats.org/officeDocument/2006/relationships/image" Target="../media/image84.jpg"/><Relationship Id="rId9" Type="http://schemas.openxmlformats.org/officeDocument/2006/relationships/image" Target="../media/image89.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31.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3.png"/><Relationship Id="rId7" Type="http://schemas.openxmlformats.org/officeDocument/2006/relationships/image" Target="../media/image4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5.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png"/><Relationship Id="rId4" Type="http://schemas.openxmlformats.org/officeDocument/2006/relationships/image" Target="../media/image41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betterexplained.com/wp-content/uploads/2016/12/circle-two-sine-waves.gif"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hyperlink" Target="http://mriquestions.com/real-v-imaginary.html"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8.png"/><Relationship Id="rId7" Type="http://schemas.openxmlformats.org/officeDocument/2006/relationships/image" Target="../media/image19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6.png"/><Relationship Id="rId10" Type="http://schemas.openxmlformats.org/officeDocument/2006/relationships/image" Target="../media/image230.png"/><Relationship Id="rId4" Type="http://schemas.openxmlformats.org/officeDocument/2006/relationships/image" Target="../media/image5.png"/><Relationship Id="rId9" Type="http://schemas.openxmlformats.org/officeDocument/2006/relationships/image" Target="../media/image220.png"/></Relationships>
</file>

<file path=ppt/slides/_rels/slide39.xml.rels><?xml version="1.0" encoding="UTF-8" standalone="yes"?>
<Relationships xmlns="http://schemas.openxmlformats.org/package/2006/relationships"><Relationship Id="rId8" Type="http://schemas.openxmlformats.org/officeDocument/2006/relationships/hyperlink" Target="https://www.ncbi.nlm.nih.gov/pubmed/?term=Cheng%20YC%5BAuthor%5D&amp;cauthor=true&amp;cauthor_uid=15334582" TargetMode="External"/><Relationship Id="rId3" Type="http://schemas.openxmlformats.org/officeDocument/2006/relationships/image" Target="../media/image3.png"/><Relationship Id="rId7" Type="http://schemas.openxmlformats.org/officeDocument/2006/relationships/hyperlink" Target="https://www.ncbi.nlm.nih.gov/pubmed/?term=Xu%20Y%5BAuthor%5D&amp;cauthor=true&amp;cauthor_uid=15334582"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ncbi.nlm.nih.gov/pubmed/?term=Haacke%20EM%5BAuthor%5D&amp;cauthor=true&amp;cauthor_uid=15334582" TargetMode="External"/><Relationship Id="rId5" Type="http://schemas.openxmlformats.org/officeDocument/2006/relationships/hyperlink" Target="https://www.ncbi.nlm.nih.gov/pubmed/15334582" TargetMode="External"/><Relationship Id="rId4" Type="http://schemas.openxmlformats.org/officeDocument/2006/relationships/image" Target="../media/image100.png"/><Relationship Id="rId9" Type="http://schemas.openxmlformats.org/officeDocument/2006/relationships/hyperlink" Target="https://www.ncbi.nlm.nih.gov/pubmed/?term=Reichenbach%20JR%5BAuthor%5D&amp;cauthor=true&amp;cauthor_uid=15334582"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ncbi.nlm.nih.gov/pubmed/?term=Reichenbach%20JR%5BAuthor%5D&amp;cauthor=true&amp;cauthor_uid=15334582" TargetMode="External"/><Relationship Id="rId3" Type="http://schemas.openxmlformats.org/officeDocument/2006/relationships/image" Target="../media/image6.png"/><Relationship Id="rId7" Type="http://schemas.openxmlformats.org/officeDocument/2006/relationships/hyperlink" Target="https://www.ncbi.nlm.nih.gov/pubmed/?term=Cheng%20YC%5BAuthor%5D&amp;cauthor=true&amp;cauthor_uid=1533458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ncbi.nlm.nih.gov/pubmed/?term=Xu%20Y%5BAuthor%5D&amp;cauthor=true&amp;cauthor_uid=15334582" TargetMode="External"/><Relationship Id="rId5" Type="http://schemas.openxmlformats.org/officeDocument/2006/relationships/hyperlink" Target="https://www.ncbi.nlm.nih.gov/pubmed/?term=Haacke%20EM%5BAuthor%5D&amp;cauthor=true&amp;cauthor_uid=15334582" TargetMode="External"/><Relationship Id="rId4" Type="http://schemas.openxmlformats.org/officeDocument/2006/relationships/hyperlink" Target="https://www.ncbi.nlm.nih.gov/pubmed/1533458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hyperlink" Target="https://www.ncbi.nlm.nih.gov/pubmed/?term=Reichenbach%20JR%5BAuthor%5D&amp;cauthor=true&amp;cauthor_uid=15334582" TargetMode="External"/><Relationship Id="rId3" Type="http://schemas.openxmlformats.org/officeDocument/2006/relationships/image" Target="../media/image103.png"/><Relationship Id="rId7" Type="http://schemas.openxmlformats.org/officeDocument/2006/relationships/hyperlink" Target="https://www.ncbi.nlm.nih.gov/pubmed/?term=Cheng%20YC%5BAuthor%5D&amp;cauthor=true&amp;cauthor_uid=15334582"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ncbi.nlm.nih.gov/pubmed/?term=Xu%20Y%5BAuthor%5D&amp;cauthor=true&amp;cauthor_uid=15334582" TargetMode="External"/><Relationship Id="rId5" Type="http://schemas.openxmlformats.org/officeDocument/2006/relationships/hyperlink" Target="https://www.ncbi.nlm.nih.gov/pubmed/?term=Haacke%20EM%5BAuthor%5D&amp;cauthor=true&amp;cauthor_uid=15334582" TargetMode="External"/><Relationship Id="rId4" Type="http://schemas.openxmlformats.org/officeDocument/2006/relationships/hyperlink" Target="https://www.ncbi.nlm.nih.gov/pubmed/1533458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radiopaedia.org/articles/paramagnetism" TargetMode="External"/><Relationship Id="rId5" Type="http://schemas.openxmlformats.org/officeDocument/2006/relationships/hyperlink" Target="https://mri-q.com/causes-of-susceptibility.html"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hyperlink" Target="http://mriquestions.com/real-v-imaginary.html" TargetMode="External"/><Relationship Id="rId4" Type="http://schemas.openxmlformats.org/officeDocument/2006/relationships/hyperlink" Target="https://betterexplained.com/wp-content/uploads/2016/12/circle-two-sine-waves.gi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gif"/><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mriquestions.com/real-v-imaginary.html" TargetMode="External"/><Relationship Id="rId5"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圖片 1"/>
          <p:cNvPicPr>
            <a:picLocks noChangeAspect="1"/>
          </p:cNvPicPr>
          <p:nvPr/>
        </p:nvPicPr>
        <p:blipFill rotWithShape="1">
          <a:blip r:embed="rId3">
            <a:extLst>
              <a:ext uri="{28A0092B-C50C-407E-A947-70E740481C1C}">
                <a14:useLocalDpi xmlns:a14="http://schemas.microsoft.com/office/drawing/2010/main" val="0"/>
              </a:ext>
            </a:extLst>
          </a:blip>
          <a:srcRect b="24186"/>
          <a:stretch/>
        </p:blipFill>
        <p:spPr bwMode="auto">
          <a:xfrm>
            <a:off x="-36513" y="-1587"/>
            <a:ext cx="9180513" cy="520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ctrTitle"/>
          </p:nvPr>
        </p:nvSpPr>
        <p:spPr>
          <a:xfrm>
            <a:off x="35496" y="3644900"/>
            <a:ext cx="9001000" cy="1470025"/>
          </a:xfrm>
        </p:spPr>
        <p:txBody>
          <a:bodyPr/>
          <a:lstStyle/>
          <a:p>
            <a:pPr>
              <a:defRPr/>
            </a:pPr>
            <a:r>
              <a:rPr lang="en-US" altLang="zh-TW" sz="6600" dirty="0">
                <a:solidFill>
                  <a:srgbClr val="0C234B"/>
                </a:solidFill>
              </a:rPr>
              <a:t>Susceptibility-weighted imaging (SWI)</a:t>
            </a:r>
            <a:endParaRPr lang="zh-TW" altLang="en-US" sz="6600" dirty="0">
              <a:solidFill>
                <a:srgbClr val="0C234B"/>
              </a:solidFill>
            </a:endParaRPr>
          </a:p>
        </p:txBody>
      </p:sp>
      <p:sp>
        <p:nvSpPr>
          <p:cNvPr id="3" name="文字方塊 2">
            <a:extLst>
              <a:ext uri="{FF2B5EF4-FFF2-40B4-BE49-F238E27FC236}">
                <a16:creationId xmlns:a16="http://schemas.microsoft.com/office/drawing/2014/main" id="{A94DBE73-7FD4-4726-9B3B-9DA1C2B119DA}"/>
              </a:ext>
            </a:extLst>
          </p:cNvPr>
          <p:cNvSpPr txBox="1"/>
          <p:nvPr/>
        </p:nvSpPr>
        <p:spPr>
          <a:xfrm>
            <a:off x="6372200" y="5770701"/>
            <a:ext cx="2675989" cy="400110"/>
          </a:xfrm>
          <a:prstGeom prst="rect">
            <a:avLst/>
          </a:prstGeom>
          <a:noFill/>
        </p:spPr>
        <p:txBody>
          <a:bodyPr wrap="none" rtlCol="0">
            <a:spAutoFit/>
          </a:bodyPr>
          <a:lstStyle/>
          <a:p>
            <a:r>
              <a:rPr lang="en-US" altLang="zh-TW" sz="2000" b="1" dirty="0">
                <a:solidFill>
                  <a:srgbClr val="AC5442"/>
                </a:solidFill>
                <a:latin typeface="Times New Roman" panose="02020603050405020304" pitchFamily="18" charset="0"/>
                <a:cs typeface="Times New Roman" panose="02020603050405020304" pitchFamily="18" charset="0"/>
              </a:rPr>
              <a:t>Tzu-Wei (Charles) Lee</a:t>
            </a:r>
            <a:endParaRPr lang="zh-TW" altLang="en-US" sz="2000" b="1" dirty="0">
              <a:solidFill>
                <a:srgbClr val="AC5442"/>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A14114C5-DDA1-4C2D-BFCA-CE2564C9F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941" y="5483623"/>
            <a:ext cx="2740109" cy="13743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E3E71E-8F6F-47B1-A1EA-CA89640D60C9}"/>
              </a:ext>
            </a:extLst>
          </p:cNvPr>
          <p:cNvSpPr>
            <a:spLocks noGrp="1"/>
          </p:cNvSpPr>
          <p:nvPr>
            <p:ph type="title"/>
          </p:nvPr>
        </p:nvSpPr>
        <p:spPr>
          <a:xfrm>
            <a:off x="457200" y="274638"/>
            <a:ext cx="8229600" cy="1143000"/>
          </a:xfrm>
        </p:spPr>
        <p:txBody>
          <a:bodyPr/>
          <a:lstStyle/>
          <a:p>
            <a:r>
              <a:rPr lang="en-US" altLang="zh-TW" dirty="0"/>
              <a:t>SWI process</a:t>
            </a:r>
            <a:endParaRPr lang="zh-TW" altLang="en-US" dirty="0"/>
          </a:p>
        </p:txBody>
      </p:sp>
      <p:grpSp>
        <p:nvGrpSpPr>
          <p:cNvPr id="14" name="群組 13">
            <a:extLst>
              <a:ext uri="{FF2B5EF4-FFF2-40B4-BE49-F238E27FC236}">
                <a16:creationId xmlns:a16="http://schemas.microsoft.com/office/drawing/2014/main" id="{7C5940D0-F97B-4FEF-9766-B08A5578F7D9}"/>
              </a:ext>
            </a:extLst>
          </p:cNvPr>
          <p:cNvGrpSpPr/>
          <p:nvPr/>
        </p:nvGrpSpPr>
        <p:grpSpPr>
          <a:xfrm>
            <a:off x="311028" y="2231295"/>
            <a:ext cx="8521944" cy="2939554"/>
            <a:chOff x="395537" y="3646081"/>
            <a:chExt cx="8402927" cy="2939554"/>
          </a:xfrm>
        </p:grpSpPr>
        <p:grpSp>
          <p:nvGrpSpPr>
            <p:cNvPr id="55" name="群組 54">
              <a:extLst>
                <a:ext uri="{FF2B5EF4-FFF2-40B4-BE49-F238E27FC236}">
                  <a16:creationId xmlns:a16="http://schemas.microsoft.com/office/drawing/2014/main" id="{D6C31A83-DA6E-4548-9A28-036041C898F5}"/>
                </a:ext>
              </a:extLst>
            </p:cNvPr>
            <p:cNvGrpSpPr/>
            <p:nvPr/>
          </p:nvGrpSpPr>
          <p:grpSpPr>
            <a:xfrm>
              <a:off x="395537" y="3646081"/>
              <a:ext cx="2304253" cy="2346532"/>
              <a:chOff x="1174842" y="4303331"/>
              <a:chExt cx="2304253" cy="2346532"/>
            </a:xfrm>
          </p:grpSpPr>
          <p:pic>
            <p:nvPicPr>
              <p:cNvPr id="52" name="圖片 51">
                <a:extLst>
                  <a:ext uri="{FF2B5EF4-FFF2-40B4-BE49-F238E27FC236}">
                    <a16:creationId xmlns:a16="http://schemas.microsoft.com/office/drawing/2014/main" id="{EBCB911F-788D-45EE-8F68-D93DDE5A851C}"/>
                  </a:ext>
                </a:extLst>
              </p:cNvPr>
              <p:cNvPicPr>
                <a:picLocks noChangeAspect="1"/>
              </p:cNvPicPr>
              <p:nvPr/>
            </p:nvPicPr>
            <p:blipFill rotWithShape="1">
              <a:blip r:embed="rId3">
                <a:extLst>
                  <a:ext uri="{28A0092B-C50C-407E-A947-70E740481C1C}">
                    <a14:useLocalDpi xmlns:a14="http://schemas.microsoft.com/office/drawing/2010/main" val="0"/>
                  </a:ext>
                </a:extLst>
              </a:blip>
              <a:srcRect l="21754" t="17923" r="18372" b="12100"/>
              <a:stretch/>
            </p:blipFill>
            <p:spPr>
              <a:xfrm>
                <a:off x="1174842" y="4303331"/>
                <a:ext cx="2304253" cy="2016224"/>
              </a:xfrm>
              <a:prstGeom prst="rect">
                <a:avLst/>
              </a:prstGeom>
            </p:spPr>
          </p:pic>
          <p:sp>
            <p:nvSpPr>
              <p:cNvPr id="54" name="文字方塊 53">
                <a:extLst>
                  <a:ext uri="{FF2B5EF4-FFF2-40B4-BE49-F238E27FC236}">
                    <a16:creationId xmlns:a16="http://schemas.microsoft.com/office/drawing/2014/main" id="{9D7C8969-F8A4-4100-9641-1C4D8C5822E9}"/>
                  </a:ext>
                </a:extLst>
              </p:cNvPr>
              <p:cNvSpPr txBox="1"/>
              <p:nvPr/>
            </p:nvSpPr>
            <p:spPr>
              <a:xfrm>
                <a:off x="1546336" y="6280531"/>
                <a:ext cx="1561264" cy="369332"/>
              </a:xfrm>
              <a:prstGeom prst="rect">
                <a:avLst/>
              </a:prstGeom>
              <a:noFill/>
            </p:spPr>
            <p:txBody>
              <a:bodyPr wrap="square" rtlCol="0">
                <a:spAutoFit/>
              </a:bodyPr>
              <a:lstStyle/>
              <a:p>
                <a:r>
                  <a:rPr lang="en-US" altLang="zh-TW" dirty="0"/>
                  <a:t>Phase Image</a:t>
                </a:r>
                <a:endParaRPr lang="zh-TW" altLang="en-US" dirty="0"/>
              </a:p>
            </p:txBody>
          </p:sp>
        </p:grpSp>
        <p:pic>
          <p:nvPicPr>
            <p:cNvPr id="4" name="圖片 3">
              <a:extLst>
                <a:ext uri="{FF2B5EF4-FFF2-40B4-BE49-F238E27FC236}">
                  <a16:creationId xmlns:a16="http://schemas.microsoft.com/office/drawing/2014/main" id="{161AB5EA-992F-485A-8B6D-977357DAEBE6}"/>
                </a:ext>
              </a:extLst>
            </p:cNvPr>
            <p:cNvPicPr>
              <a:picLocks noChangeAspect="1"/>
            </p:cNvPicPr>
            <p:nvPr/>
          </p:nvPicPr>
          <p:blipFill rotWithShape="1">
            <a:blip r:embed="rId4">
              <a:extLst>
                <a:ext uri="{28A0092B-C50C-407E-A947-70E740481C1C}">
                  <a14:useLocalDpi xmlns:a14="http://schemas.microsoft.com/office/drawing/2010/main" val="0"/>
                </a:ext>
              </a:extLst>
            </a:blip>
            <a:srcRect l="23152" t="18789" r="18185" b="11791"/>
            <a:stretch/>
          </p:blipFill>
          <p:spPr>
            <a:xfrm>
              <a:off x="3423950" y="3650216"/>
              <a:ext cx="2282248" cy="2021942"/>
            </a:xfrm>
            <a:prstGeom prst="rect">
              <a:avLst/>
            </a:prstGeom>
          </p:spPr>
        </p:pic>
        <p:sp>
          <p:nvSpPr>
            <p:cNvPr id="5" name="箭號: 向下 4">
              <a:extLst>
                <a:ext uri="{FF2B5EF4-FFF2-40B4-BE49-F238E27FC236}">
                  <a16:creationId xmlns:a16="http://schemas.microsoft.com/office/drawing/2014/main" id="{37641A54-999D-4C48-AF40-EAE2AF6036B9}"/>
                </a:ext>
              </a:extLst>
            </p:cNvPr>
            <p:cNvSpPr/>
            <p:nvPr/>
          </p:nvSpPr>
          <p:spPr>
            <a:xfrm rot="16200000">
              <a:off x="2953858" y="4436131"/>
              <a:ext cx="216024" cy="43612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文字方塊 23">
              <a:extLst>
                <a:ext uri="{FF2B5EF4-FFF2-40B4-BE49-F238E27FC236}">
                  <a16:creationId xmlns:a16="http://schemas.microsoft.com/office/drawing/2014/main" id="{BA12C24F-B6E7-4A37-8658-5430855F99FA}"/>
                </a:ext>
              </a:extLst>
            </p:cNvPr>
            <p:cNvSpPr txBox="1"/>
            <p:nvPr/>
          </p:nvSpPr>
          <p:spPr>
            <a:xfrm>
              <a:off x="2677786" y="5662305"/>
              <a:ext cx="3796963" cy="923330"/>
            </a:xfrm>
            <a:prstGeom prst="rect">
              <a:avLst/>
            </a:prstGeom>
            <a:noFill/>
          </p:spPr>
          <p:txBody>
            <a:bodyPr wrap="square" rtlCol="0">
              <a:spAutoFit/>
            </a:bodyPr>
            <a:lstStyle/>
            <a:p>
              <a:pPr algn="ctr"/>
              <a:r>
                <a:rPr lang="en-US" altLang="zh-TW" dirty="0"/>
                <a:t>High-pass filtered phase</a:t>
              </a:r>
            </a:p>
            <a:p>
              <a:pPr algn="ctr"/>
              <a:r>
                <a:rPr lang="en-US" altLang="zh-TW" dirty="0"/>
                <a:t> there is high phase signal only</a:t>
              </a:r>
            </a:p>
            <a:p>
              <a:pPr algn="ctr"/>
              <a:endParaRPr lang="zh-TW" altLang="en-US" dirty="0"/>
            </a:p>
          </p:txBody>
        </p:sp>
        <p:pic>
          <p:nvPicPr>
            <p:cNvPr id="9" name="圖片 8">
              <a:extLst>
                <a:ext uri="{FF2B5EF4-FFF2-40B4-BE49-F238E27FC236}">
                  <a16:creationId xmlns:a16="http://schemas.microsoft.com/office/drawing/2014/main" id="{94115832-78D7-491E-A1F6-899512799B28}"/>
                </a:ext>
              </a:extLst>
            </p:cNvPr>
            <p:cNvPicPr>
              <a:picLocks noChangeAspect="1"/>
            </p:cNvPicPr>
            <p:nvPr/>
          </p:nvPicPr>
          <p:blipFill rotWithShape="1">
            <a:blip r:embed="rId5">
              <a:extLst>
                <a:ext uri="{28A0092B-C50C-407E-A947-70E740481C1C}">
                  <a14:useLocalDpi xmlns:a14="http://schemas.microsoft.com/office/drawing/2010/main" val="0"/>
                </a:ext>
              </a:extLst>
            </a:blip>
            <a:srcRect l="22774" t="20289" r="19273" b="11002"/>
            <a:stretch/>
          </p:blipFill>
          <p:spPr>
            <a:xfrm>
              <a:off x="6474749" y="3650216"/>
              <a:ext cx="2266859" cy="2012089"/>
            </a:xfrm>
            <a:prstGeom prst="rect">
              <a:avLst/>
            </a:prstGeom>
          </p:spPr>
        </p:pic>
        <p:sp>
          <p:nvSpPr>
            <p:cNvPr id="27" name="箭號: 向下 26">
              <a:extLst>
                <a:ext uri="{FF2B5EF4-FFF2-40B4-BE49-F238E27FC236}">
                  <a16:creationId xmlns:a16="http://schemas.microsoft.com/office/drawing/2014/main" id="{12A23F86-571B-427B-9FE9-5C9B42D00806}"/>
                </a:ext>
              </a:extLst>
            </p:cNvPr>
            <p:cNvSpPr/>
            <p:nvPr/>
          </p:nvSpPr>
          <p:spPr>
            <a:xfrm rot="16200000">
              <a:off x="5982461" y="4443125"/>
              <a:ext cx="216024" cy="43612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文字方塊 28">
              <a:extLst>
                <a:ext uri="{FF2B5EF4-FFF2-40B4-BE49-F238E27FC236}">
                  <a16:creationId xmlns:a16="http://schemas.microsoft.com/office/drawing/2014/main" id="{FA96CB58-31A9-4540-B2FF-EF2C9EED80E1}"/>
                </a:ext>
              </a:extLst>
            </p:cNvPr>
            <p:cNvSpPr txBox="1"/>
            <p:nvPr/>
          </p:nvSpPr>
          <p:spPr>
            <a:xfrm>
              <a:off x="6516216" y="5672158"/>
              <a:ext cx="2282248" cy="369332"/>
            </a:xfrm>
            <a:prstGeom prst="rect">
              <a:avLst/>
            </a:prstGeom>
            <a:noFill/>
          </p:spPr>
          <p:txBody>
            <a:bodyPr wrap="square" rtlCol="0">
              <a:spAutoFit/>
            </a:bodyPr>
            <a:lstStyle/>
            <a:p>
              <a:pPr algn="ctr"/>
              <a:r>
                <a:rPr lang="en-US" altLang="zh-TW" dirty="0"/>
                <a:t>Phase mask</a:t>
              </a:r>
              <a:endParaRPr lang="zh-TW" altLang="en-US" dirty="0"/>
            </a:p>
          </p:txBody>
        </p:sp>
      </p:grpSp>
      <p:sp>
        <p:nvSpPr>
          <p:cNvPr id="13" name="矩形 12">
            <a:extLst>
              <a:ext uri="{FF2B5EF4-FFF2-40B4-BE49-F238E27FC236}">
                <a16:creationId xmlns:a16="http://schemas.microsoft.com/office/drawing/2014/main" id="{59023C43-0A81-406E-B317-0E2D16E02FCD}"/>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1CD2791B-416E-483E-9EC1-3ECD7EE2CF62}"/>
              </a:ext>
            </a:extLst>
          </p:cNvPr>
          <p:cNvGrpSpPr/>
          <p:nvPr/>
        </p:nvGrpSpPr>
        <p:grpSpPr>
          <a:xfrm>
            <a:off x="4029040" y="6349446"/>
            <a:ext cx="1013909" cy="508554"/>
            <a:chOff x="1973915" y="5392432"/>
            <a:chExt cx="2740109" cy="1374377"/>
          </a:xfrm>
        </p:grpSpPr>
        <p:pic>
          <p:nvPicPr>
            <p:cNvPr id="16" name="圖片 15">
              <a:extLst>
                <a:ext uri="{FF2B5EF4-FFF2-40B4-BE49-F238E27FC236}">
                  <a16:creationId xmlns:a16="http://schemas.microsoft.com/office/drawing/2014/main" id="{14D436B4-A68C-43B7-BFB7-A04305EA3B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7" name="矩形 16">
              <a:extLst>
                <a:ext uri="{FF2B5EF4-FFF2-40B4-BE49-F238E27FC236}">
                  <a16:creationId xmlns:a16="http://schemas.microsoft.com/office/drawing/2014/main" id="{EB45E7B2-5164-4B82-B8DD-86514F32C612}"/>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2D57CE0-9925-46B6-8A8E-8FB5C3525838}"/>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56917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24BA8060-39D9-4C65-B2B1-8A177B7E9B1C}"/>
              </a:ext>
            </a:extLst>
          </p:cNvPr>
          <p:cNvSpPr/>
          <p:nvPr/>
        </p:nvSpPr>
        <p:spPr>
          <a:xfrm>
            <a:off x="296944" y="5734581"/>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E2363927-AFA6-4148-950F-1F6A07797BAB}"/>
              </a:ext>
            </a:extLst>
          </p:cNvPr>
          <p:cNvSpPr>
            <a:spLocks noGrp="1"/>
          </p:cNvSpPr>
          <p:nvPr>
            <p:ph type="title"/>
          </p:nvPr>
        </p:nvSpPr>
        <p:spPr>
          <a:xfrm>
            <a:off x="457200" y="274638"/>
            <a:ext cx="8229600" cy="1143000"/>
          </a:xfrm>
        </p:spPr>
        <p:txBody>
          <a:bodyPr/>
          <a:lstStyle/>
          <a:p>
            <a:r>
              <a:rPr lang="en-US" altLang="zh-TW" dirty="0"/>
              <a:t>Phase Mask</a:t>
            </a:r>
            <a:endParaRPr lang="zh-TW" altLang="en-US" dirty="0"/>
          </a:p>
        </p:txBody>
      </p:sp>
      <p:grpSp>
        <p:nvGrpSpPr>
          <p:cNvPr id="7" name="群組 6">
            <a:extLst>
              <a:ext uri="{FF2B5EF4-FFF2-40B4-BE49-F238E27FC236}">
                <a16:creationId xmlns:a16="http://schemas.microsoft.com/office/drawing/2014/main" id="{D7125C0D-9029-4FDE-9621-A995755B9EE9}"/>
              </a:ext>
            </a:extLst>
          </p:cNvPr>
          <p:cNvGrpSpPr/>
          <p:nvPr/>
        </p:nvGrpSpPr>
        <p:grpSpPr>
          <a:xfrm>
            <a:off x="325938" y="1551787"/>
            <a:ext cx="1958237" cy="2104186"/>
            <a:chOff x="4630578" y="4478897"/>
            <a:chExt cx="2314573" cy="2487080"/>
          </a:xfrm>
        </p:grpSpPr>
        <p:pic>
          <p:nvPicPr>
            <p:cNvPr id="16" name="圖片 15">
              <a:extLst>
                <a:ext uri="{FF2B5EF4-FFF2-40B4-BE49-F238E27FC236}">
                  <a16:creationId xmlns:a16="http://schemas.microsoft.com/office/drawing/2014/main" id="{3D126F01-1B61-4593-A591-40A828116C73}"/>
                </a:ext>
              </a:extLst>
            </p:cNvPr>
            <p:cNvPicPr>
              <a:picLocks noChangeAspect="1"/>
            </p:cNvPicPr>
            <p:nvPr/>
          </p:nvPicPr>
          <p:blipFill rotWithShape="1">
            <a:blip r:embed="rId3">
              <a:extLst>
                <a:ext uri="{28A0092B-C50C-407E-A947-70E740481C1C}">
                  <a14:useLocalDpi xmlns:a14="http://schemas.microsoft.com/office/drawing/2010/main" val="0"/>
                </a:ext>
              </a:extLst>
            </a:blip>
            <a:srcRect l="23152" t="18789" r="18185" b="11791"/>
            <a:stretch/>
          </p:blipFill>
          <p:spPr>
            <a:xfrm>
              <a:off x="4630578" y="4478897"/>
              <a:ext cx="2314573" cy="2021942"/>
            </a:xfrm>
            <a:prstGeom prst="rect">
              <a:avLst/>
            </a:prstGeom>
          </p:spPr>
        </p:pic>
        <p:sp>
          <p:nvSpPr>
            <p:cNvPr id="21" name="文字方塊 20">
              <a:extLst>
                <a:ext uri="{FF2B5EF4-FFF2-40B4-BE49-F238E27FC236}">
                  <a16:creationId xmlns:a16="http://schemas.microsoft.com/office/drawing/2014/main" id="{1B21C79A-A578-4CDF-8A96-4163B0565A37}"/>
                </a:ext>
              </a:extLst>
            </p:cNvPr>
            <p:cNvSpPr txBox="1"/>
            <p:nvPr/>
          </p:nvSpPr>
          <p:spPr>
            <a:xfrm>
              <a:off x="4630578" y="6529438"/>
              <a:ext cx="2314573" cy="436539"/>
            </a:xfrm>
            <a:prstGeom prst="rect">
              <a:avLst/>
            </a:prstGeom>
            <a:noFill/>
          </p:spPr>
          <p:txBody>
            <a:bodyPr wrap="square" rtlCol="0">
              <a:spAutoFit/>
            </a:bodyPr>
            <a:lstStyle/>
            <a:p>
              <a:pPr algn="ctr"/>
              <a:r>
                <a:rPr lang="en-US" altLang="zh-TW" dirty="0"/>
                <a:t>High-pass Phase</a:t>
              </a:r>
              <a:endParaRPr lang="zh-TW" altLang="en-US" dirty="0"/>
            </a:p>
          </p:txBody>
        </p:sp>
      </p:grpSp>
      <p:grpSp>
        <p:nvGrpSpPr>
          <p:cNvPr id="33" name="群組 32">
            <a:extLst>
              <a:ext uri="{FF2B5EF4-FFF2-40B4-BE49-F238E27FC236}">
                <a16:creationId xmlns:a16="http://schemas.microsoft.com/office/drawing/2014/main" id="{DF2F3BDE-40B2-4A2F-AC3A-7C30E21AB438}"/>
              </a:ext>
            </a:extLst>
          </p:cNvPr>
          <p:cNvGrpSpPr/>
          <p:nvPr/>
        </p:nvGrpSpPr>
        <p:grpSpPr>
          <a:xfrm>
            <a:off x="2382850" y="1572566"/>
            <a:ext cx="4824536" cy="1111694"/>
            <a:chOff x="2699792" y="1502978"/>
            <a:chExt cx="5352747" cy="1233407"/>
          </a:xfrm>
        </p:grpSpPr>
        <p:sp>
          <p:nvSpPr>
            <p:cNvPr id="24" name="文字方塊 23">
              <a:extLst>
                <a:ext uri="{FF2B5EF4-FFF2-40B4-BE49-F238E27FC236}">
                  <a16:creationId xmlns:a16="http://schemas.microsoft.com/office/drawing/2014/main" id="{99922C8C-4823-49D8-B29D-C52BF70A00E2}"/>
                </a:ext>
              </a:extLst>
            </p:cNvPr>
            <p:cNvSpPr txBox="1"/>
            <p:nvPr/>
          </p:nvSpPr>
          <p:spPr>
            <a:xfrm>
              <a:off x="2699792" y="1502978"/>
              <a:ext cx="5352747" cy="461665"/>
            </a:xfrm>
            <a:prstGeom prst="rect">
              <a:avLst/>
            </a:prstGeom>
            <a:noFill/>
          </p:spPr>
          <p:txBody>
            <a:bodyPr wrap="none" rtlCol="0">
              <a:spAutoFit/>
            </a:bodyPr>
            <a:lstStyle/>
            <a:p>
              <a:r>
                <a:rPr lang="en-US" altLang="zh-TW" sz="2400" dirty="0"/>
                <a:t>As we know phase data is around :</a:t>
              </a:r>
              <a:r>
                <a:rPr lang="zh-TW" altLang="en-US" sz="2400" dirty="0"/>
                <a:t>　</a:t>
              </a:r>
              <a:r>
                <a:rPr lang="en-US" altLang="zh-TW" sz="2400" dirty="0"/>
                <a:t> </a:t>
              </a:r>
              <a:endParaRPr lang="zh-TW" altLang="en-US" sz="2400" dirty="0"/>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7B00C869-E29A-4A79-BF6E-F411E9623AF5}"/>
                    </a:ext>
                  </a:extLst>
                </p:cNvPr>
                <p:cNvSpPr txBox="1"/>
                <p:nvPr/>
              </p:nvSpPr>
              <p:spPr>
                <a:xfrm>
                  <a:off x="3707904" y="2120832"/>
                  <a:ext cx="365048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latin typeface="Cambria Math" panose="02040503050406030204" pitchFamily="18" charset="0"/>
                          </a:rPr>
                          <m:t>−</m:t>
                        </m:r>
                        <m:r>
                          <a:rPr lang="zh-TW" altLang="en-US" sz="4000" i="1" smtClean="0">
                            <a:latin typeface="Cambria Math" panose="02040503050406030204" pitchFamily="18" charset="0"/>
                          </a:rPr>
                          <m:t>𝜋</m:t>
                        </m:r>
                        <m:r>
                          <a:rPr lang="en-US" altLang="zh-TW" sz="4000" b="0" i="1" smtClean="0">
                            <a:latin typeface="Cambria Math" panose="02040503050406030204" pitchFamily="18" charset="0"/>
                          </a:rPr>
                          <m:t> &lt; </m:t>
                        </m:r>
                        <m:r>
                          <a:rPr lang="en-US" altLang="zh-TW" sz="4000" b="0" i="1" smtClean="0">
                            <a:latin typeface="Cambria Math" panose="02040503050406030204" pitchFamily="18" charset="0"/>
                            <a:ea typeface="Cambria Math" panose="02040503050406030204" pitchFamily="18" charset="0"/>
                          </a:rPr>
                          <m:t>∅ </m:t>
                        </m:r>
                        <m:r>
                          <a:rPr lang="en-US" altLang="zh-TW" sz="4000" b="0" i="1" smtClean="0">
                            <a:latin typeface="Cambria Math" panose="02040503050406030204" pitchFamily="18" charset="0"/>
                          </a:rPr>
                          <m:t>&lt; +</m:t>
                        </m:r>
                        <m:r>
                          <a:rPr lang="zh-TW" altLang="en-US" sz="4000" i="1" smtClean="0">
                            <a:latin typeface="Cambria Math" panose="02040503050406030204" pitchFamily="18" charset="0"/>
                          </a:rPr>
                          <m:t>𝜋</m:t>
                        </m:r>
                      </m:oMath>
                    </m:oMathPara>
                  </a14:m>
                  <a:endParaRPr lang="zh-TW" altLang="en-US" sz="4400" dirty="0"/>
                </a:p>
              </p:txBody>
            </p:sp>
          </mc:Choice>
          <mc:Fallback xmlns="">
            <p:sp>
              <p:nvSpPr>
                <p:cNvPr id="25" name="文字方塊 24">
                  <a:extLst>
                    <a:ext uri="{FF2B5EF4-FFF2-40B4-BE49-F238E27FC236}">
                      <a16:creationId xmlns:a16="http://schemas.microsoft.com/office/drawing/2014/main" id="{7B00C869-E29A-4A79-BF6E-F411E9623AF5}"/>
                    </a:ext>
                  </a:extLst>
                </p:cNvPr>
                <p:cNvSpPr txBox="1">
                  <a:spLocks noRot="1" noChangeAspect="1" noMove="1" noResize="1" noEditPoints="1" noAdjustHandles="1" noChangeArrowheads="1" noChangeShapeType="1" noTextEdit="1"/>
                </p:cNvSpPr>
                <p:nvPr/>
              </p:nvSpPr>
              <p:spPr>
                <a:xfrm>
                  <a:off x="3707904" y="2120832"/>
                  <a:ext cx="3650487" cy="615553"/>
                </a:xfrm>
                <a:prstGeom prst="rect">
                  <a:avLst/>
                </a:prstGeom>
                <a:blipFill>
                  <a:blip r:embed="rId4"/>
                  <a:stretch>
                    <a:fillRect r="-5185"/>
                  </a:stretch>
                </a:blipFill>
              </p:spPr>
              <p:txBody>
                <a:bodyPr/>
                <a:lstStyle/>
                <a:p>
                  <a:r>
                    <a:rPr lang="zh-TW" altLang="en-US">
                      <a:noFill/>
                    </a:rPr>
                    <a:t> </a:t>
                  </a:r>
                </a:p>
              </p:txBody>
            </p:sp>
          </mc:Fallback>
        </mc:AlternateContent>
      </p:grpSp>
      <p:sp>
        <p:nvSpPr>
          <p:cNvPr id="26" name="文字方塊 25">
            <a:extLst>
              <a:ext uri="{FF2B5EF4-FFF2-40B4-BE49-F238E27FC236}">
                <a16:creationId xmlns:a16="http://schemas.microsoft.com/office/drawing/2014/main" id="{5A9525A8-5781-4106-9B16-47D03D107A35}"/>
              </a:ext>
            </a:extLst>
          </p:cNvPr>
          <p:cNvSpPr txBox="1"/>
          <p:nvPr/>
        </p:nvSpPr>
        <p:spPr>
          <a:xfrm>
            <a:off x="1788909" y="6165304"/>
            <a:ext cx="7174511" cy="553998"/>
          </a:xfrm>
          <a:prstGeom prst="rect">
            <a:avLst/>
          </a:prstGeom>
          <a:noFill/>
        </p:spPr>
        <p:txBody>
          <a:bodyPr wrap="square" rtlCol="0">
            <a:spAutoFit/>
          </a:bodyPr>
          <a:lstStyle/>
          <a:p>
            <a:pPr algn="r"/>
            <a:r>
              <a:rPr lang="en-US" altLang="zh-TW" sz="1000" i="1" dirty="0"/>
              <a:t>Susceptibility Weighted Imaging (SWI) E. Mark Haacke,1-4* </a:t>
            </a:r>
            <a:r>
              <a:rPr lang="en-US" altLang="zh-TW" sz="1000" i="1" dirty="0" err="1"/>
              <a:t>Yingbiao</a:t>
            </a:r>
            <a:r>
              <a:rPr lang="en-US" altLang="zh-TW" sz="1000" i="1" dirty="0"/>
              <a:t> Xu,1,2 Yu-Chung N. Cheng,1 and Ju¨ </a:t>
            </a:r>
            <a:r>
              <a:rPr lang="en-US" altLang="zh-TW" sz="1000" i="1" dirty="0" err="1"/>
              <a:t>rgen</a:t>
            </a:r>
            <a:r>
              <a:rPr lang="en-US" altLang="zh-TW" sz="1000" i="1" dirty="0"/>
              <a:t> R. Reichenbach</a:t>
            </a:r>
          </a:p>
          <a:p>
            <a:pPr algn="r"/>
            <a:r>
              <a:rPr lang="en-US" altLang="zh-TW" sz="1000" i="1" dirty="0"/>
              <a:t>Magnetic Resonance in Medicine 52:612– 618 (2004)</a:t>
            </a:r>
            <a:endParaRPr lang="zh-TW" altLang="en-US" sz="1000" i="1" dirty="0"/>
          </a:p>
        </p:txBody>
      </p:sp>
      <p:grpSp>
        <p:nvGrpSpPr>
          <p:cNvPr id="32" name="群組 31">
            <a:extLst>
              <a:ext uri="{FF2B5EF4-FFF2-40B4-BE49-F238E27FC236}">
                <a16:creationId xmlns:a16="http://schemas.microsoft.com/office/drawing/2014/main" id="{99814D97-A318-4BC8-9690-129DD520355D}"/>
              </a:ext>
            </a:extLst>
          </p:cNvPr>
          <p:cNvGrpSpPr/>
          <p:nvPr/>
        </p:nvGrpSpPr>
        <p:grpSpPr>
          <a:xfrm>
            <a:off x="3059832" y="2928604"/>
            <a:ext cx="5941825" cy="2889625"/>
            <a:chOff x="3442277" y="3064581"/>
            <a:chExt cx="5346052" cy="2772526"/>
          </a:xfrm>
        </p:grpSpPr>
        <p:pic>
          <p:nvPicPr>
            <p:cNvPr id="29" name="圖片 28">
              <a:extLst>
                <a:ext uri="{FF2B5EF4-FFF2-40B4-BE49-F238E27FC236}">
                  <a16:creationId xmlns:a16="http://schemas.microsoft.com/office/drawing/2014/main" id="{5CB3B97E-71CA-4D85-A44C-CB676C7960CA}"/>
                </a:ext>
              </a:extLst>
            </p:cNvPr>
            <p:cNvPicPr>
              <a:picLocks noChangeAspect="1"/>
            </p:cNvPicPr>
            <p:nvPr/>
          </p:nvPicPr>
          <p:blipFill rotWithShape="1">
            <a:blip r:embed="rId5"/>
            <a:srcRect l="53549" t="29564" r="23614" b="24955"/>
            <a:stretch/>
          </p:blipFill>
          <p:spPr>
            <a:xfrm>
              <a:off x="3442277" y="3064581"/>
              <a:ext cx="2088232" cy="2772526"/>
            </a:xfrm>
            <a:prstGeom prst="rect">
              <a:avLst/>
            </a:prstGeom>
          </p:spPr>
        </p:pic>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B5D165AA-DF4B-4803-9873-50FA8049202C}"/>
                    </a:ext>
                  </a:extLst>
                </p:cNvPr>
                <p:cNvSpPr txBox="1"/>
                <p:nvPr/>
              </p:nvSpPr>
              <p:spPr>
                <a:xfrm>
                  <a:off x="5791285" y="4809710"/>
                  <a:ext cx="2997044" cy="690520"/>
                </a:xfrm>
                <a:prstGeom prst="rect">
                  <a:avLst/>
                </a:prstGeom>
                <a:noFill/>
              </p:spPr>
              <p:txBody>
                <a:bodyPr wrap="none" lIns="0" tIns="0" rIns="0" bIns="0" rtlCol="0">
                  <a:spAutoFit/>
                </a:bodyPr>
                <a:lstStyle/>
                <a:p>
                  <a:r>
                    <a:rPr lang="en-US" altLang="zh-TW" sz="2800" dirty="0"/>
                    <a:t>G(x) = </a:t>
                  </a:r>
                  <a14:m>
                    <m:oMath xmlns:m="http://schemas.openxmlformats.org/officeDocument/2006/math">
                      <m:f>
                        <m:fPr>
                          <m:ctrlPr>
                            <a:rPr lang="en-US" altLang="zh-TW" sz="2800" i="1" smtClean="0">
                              <a:latin typeface="Cambria Math" panose="02040503050406030204" pitchFamily="18" charset="0"/>
                            </a:rPr>
                          </m:ctrlPr>
                        </m:fPr>
                        <m:num>
                          <m:r>
                            <a:rPr lang="zh-TW" altLang="en-US" sz="2800" i="1" smtClean="0">
                              <a:latin typeface="Cambria Math" panose="02040503050406030204" pitchFamily="18" charset="0"/>
                            </a:rPr>
                            <m:t>𝜋</m:t>
                          </m:r>
                          <m:r>
                            <a:rPr lang="en-US" altLang="zh-TW" sz="2800" b="0" i="1" smtClean="0">
                              <a:latin typeface="Cambria Math" panose="02040503050406030204" pitchFamily="18" charset="0"/>
                            </a:rPr>
                            <m:t> − </m:t>
                          </m:r>
                          <m:r>
                            <a:rPr lang="zh-TW" altLang="en-US" sz="2800" i="1" smtClean="0">
                              <a:latin typeface="Cambria Math" panose="02040503050406030204" pitchFamily="18" charset="0"/>
                            </a:rPr>
                            <m:t>𝜑</m:t>
                          </m:r>
                          <m:r>
                            <a:rPr lang="zh-TW" altLang="en-US" sz="2800" i="1">
                              <a:latin typeface="Cambria Math" panose="02040503050406030204" pitchFamily="18" charset="0"/>
                            </a:rPr>
                            <m:t>（</m:t>
                          </m:r>
                          <m:r>
                            <a:rPr lang="en-US" altLang="zh-TW" sz="2800" b="0" i="1" smtClean="0">
                              <a:latin typeface="Cambria Math" panose="02040503050406030204" pitchFamily="18" charset="0"/>
                            </a:rPr>
                            <m:t>𝑥</m:t>
                          </m:r>
                          <m:r>
                            <a:rPr lang="zh-TW" altLang="en-US" sz="2800" i="1">
                              <a:latin typeface="Cambria Math" panose="02040503050406030204" pitchFamily="18" charset="0"/>
                            </a:rPr>
                            <m:t>）</m:t>
                          </m:r>
                        </m:num>
                        <m:den>
                          <m:r>
                            <a:rPr lang="zh-TW" altLang="en-US" sz="2800" i="1" smtClean="0">
                              <a:latin typeface="Cambria Math" panose="02040503050406030204" pitchFamily="18" charset="0"/>
                            </a:rPr>
                            <m:t>𝜋</m:t>
                          </m:r>
                        </m:den>
                      </m:f>
                      <m:r>
                        <a:rPr lang="en-US" altLang="zh-TW" sz="2800" b="0" i="0" smtClean="0">
                          <a:latin typeface="Cambria Math" panose="02040503050406030204" pitchFamily="18" charset="0"/>
                        </a:rPr>
                        <m:t>&gt;0</m:t>
                      </m:r>
                    </m:oMath>
                  </a14:m>
                  <a:endParaRPr lang="zh-TW" altLang="en-US" sz="2800" dirty="0"/>
                </a:p>
              </p:txBody>
            </p:sp>
          </mc:Choice>
          <mc:Fallback xmlns="">
            <p:sp>
              <p:nvSpPr>
                <p:cNvPr id="30" name="文字方塊 29">
                  <a:extLst>
                    <a:ext uri="{FF2B5EF4-FFF2-40B4-BE49-F238E27FC236}">
                      <a16:creationId xmlns:a16="http://schemas.microsoft.com/office/drawing/2014/main" id="{B5D165AA-DF4B-4803-9873-50FA8049202C}"/>
                    </a:ext>
                  </a:extLst>
                </p:cNvPr>
                <p:cNvSpPr txBox="1">
                  <a:spLocks noRot="1" noChangeAspect="1" noMove="1" noResize="1" noEditPoints="1" noAdjustHandles="1" noChangeArrowheads="1" noChangeShapeType="1" noTextEdit="1"/>
                </p:cNvSpPr>
                <p:nvPr/>
              </p:nvSpPr>
              <p:spPr>
                <a:xfrm>
                  <a:off x="5791285" y="4809710"/>
                  <a:ext cx="2997044" cy="690520"/>
                </a:xfrm>
                <a:prstGeom prst="rect">
                  <a:avLst/>
                </a:prstGeom>
                <a:blipFill>
                  <a:blip r:embed="rId6"/>
                  <a:stretch>
                    <a:fillRect l="-6399" b="-144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2C57BA2D-EA15-4C58-8011-4DE9F40E1F17}"/>
                    </a:ext>
                  </a:extLst>
                </p:cNvPr>
                <p:cNvSpPr txBox="1"/>
                <p:nvPr/>
              </p:nvSpPr>
              <p:spPr>
                <a:xfrm>
                  <a:off x="5921581" y="3516046"/>
                  <a:ext cx="2504768" cy="615894"/>
                </a:xfrm>
                <a:prstGeom prst="rect">
                  <a:avLst/>
                </a:prstGeom>
                <a:noFill/>
              </p:spPr>
              <p:txBody>
                <a:bodyPr wrap="none" lIns="0" tIns="0" rIns="0" bIns="0" rtlCol="0">
                  <a:spAutoFit/>
                </a:bodyPr>
                <a:lstStyle/>
                <a:p>
                  <a:r>
                    <a:rPr lang="en-US" altLang="zh-TW" sz="2800" dirty="0"/>
                    <a:t>F(x) = </a:t>
                  </a:r>
                  <a14:m>
                    <m:oMath xmlns:m="http://schemas.openxmlformats.org/officeDocument/2006/math">
                      <m:f>
                        <m:fPr>
                          <m:ctrlPr>
                            <a:rPr lang="en-US" altLang="zh-TW" sz="2800" i="1" smtClean="0">
                              <a:latin typeface="Cambria Math" panose="02040503050406030204" pitchFamily="18" charset="0"/>
                            </a:rPr>
                          </m:ctrlPr>
                        </m:fPr>
                        <m:num>
                          <m:r>
                            <a:rPr lang="zh-TW" altLang="en-US" sz="2800" i="1" smtClean="0">
                              <a:latin typeface="Cambria Math" panose="02040503050406030204" pitchFamily="18" charset="0"/>
                            </a:rPr>
                            <m:t>𝜑</m:t>
                          </m:r>
                          <m:d>
                            <m:dPr>
                              <m:begChr m:val="（"/>
                              <m:endChr m:val="）"/>
                              <m:ctrlPr>
                                <a:rPr lang="zh-TW" altLang="en-US" sz="2800" i="1" smtClean="0">
                                  <a:latin typeface="Cambria Math" panose="02040503050406030204" pitchFamily="18" charset="0"/>
                                </a:rPr>
                              </m:ctrlPr>
                            </m:dPr>
                            <m:e>
                              <m:r>
                                <a:rPr lang="en-US" altLang="zh-TW" sz="2800" b="0" i="1" smtClean="0">
                                  <a:latin typeface="Cambria Math" panose="02040503050406030204" pitchFamily="18" charset="0"/>
                                </a:rPr>
                                <m:t>𝑥</m:t>
                              </m:r>
                            </m:e>
                          </m:d>
                          <m:r>
                            <a:rPr lang="en-US" altLang="zh-TW" sz="2800" b="0" i="1" smtClean="0">
                              <a:latin typeface="Cambria Math" panose="02040503050406030204" pitchFamily="18" charset="0"/>
                            </a:rPr>
                            <m:t> + </m:t>
                          </m:r>
                          <m:r>
                            <a:rPr lang="zh-TW" altLang="en-US" sz="2800" i="1" smtClean="0">
                              <a:latin typeface="Cambria Math" panose="02040503050406030204" pitchFamily="18" charset="0"/>
                            </a:rPr>
                            <m:t>𝜋</m:t>
                          </m:r>
                        </m:num>
                        <m:den>
                          <m:r>
                            <a:rPr lang="zh-TW" altLang="en-US" sz="2800" i="1" smtClean="0">
                              <a:latin typeface="Cambria Math" panose="02040503050406030204" pitchFamily="18" charset="0"/>
                            </a:rPr>
                            <m:t>𝜋</m:t>
                          </m:r>
                        </m:den>
                      </m:f>
                      <m:r>
                        <a:rPr lang="en-US" altLang="zh-TW" sz="2800" b="0" i="0" smtClean="0">
                          <a:latin typeface="Cambria Math" panose="02040503050406030204" pitchFamily="18" charset="0"/>
                        </a:rPr>
                        <m:t>&lt;0</m:t>
                      </m:r>
                    </m:oMath>
                  </a14:m>
                  <a:endParaRPr lang="zh-TW" altLang="en-US" sz="2800" dirty="0"/>
                </a:p>
              </p:txBody>
            </p:sp>
          </mc:Choice>
          <mc:Fallback xmlns="">
            <p:sp>
              <p:nvSpPr>
                <p:cNvPr id="31" name="文字方塊 30">
                  <a:extLst>
                    <a:ext uri="{FF2B5EF4-FFF2-40B4-BE49-F238E27FC236}">
                      <a16:creationId xmlns:a16="http://schemas.microsoft.com/office/drawing/2014/main" id="{2C57BA2D-EA15-4C58-8011-4DE9F40E1F17}"/>
                    </a:ext>
                  </a:extLst>
                </p:cNvPr>
                <p:cNvSpPr txBox="1">
                  <a:spLocks noRot="1" noChangeAspect="1" noMove="1" noResize="1" noEditPoints="1" noAdjustHandles="1" noChangeArrowheads="1" noChangeShapeType="1" noTextEdit="1"/>
                </p:cNvSpPr>
                <p:nvPr/>
              </p:nvSpPr>
              <p:spPr>
                <a:xfrm>
                  <a:off x="5921581" y="3516046"/>
                  <a:ext cx="2504768" cy="615894"/>
                </a:xfrm>
                <a:prstGeom prst="rect">
                  <a:avLst/>
                </a:prstGeom>
                <a:blipFill>
                  <a:blip r:embed="rId7"/>
                  <a:stretch>
                    <a:fillRect l="-7877" b="-17143"/>
                  </a:stretch>
                </a:blipFill>
              </p:spPr>
              <p:txBody>
                <a:bodyPr/>
                <a:lstStyle/>
                <a:p>
                  <a:r>
                    <a:rPr lang="zh-TW" altLang="en-US">
                      <a:noFill/>
                    </a:rPr>
                    <a:t> </a:t>
                  </a:r>
                </a:p>
              </p:txBody>
            </p:sp>
          </mc:Fallback>
        </mc:AlternateContent>
      </p:grpSp>
      <p:pic>
        <p:nvPicPr>
          <p:cNvPr id="34" name="圖片 33">
            <a:extLst>
              <a:ext uri="{FF2B5EF4-FFF2-40B4-BE49-F238E27FC236}">
                <a16:creationId xmlns:a16="http://schemas.microsoft.com/office/drawing/2014/main" id="{35377C41-4114-4382-BFE2-3290875A9879}"/>
              </a:ext>
            </a:extLst>
          </p:cNvPr>
          <p:cNvPicPr>
            <a:picLocks noChangeAspect="1"/>
          </p:cNvPicPr>
          <p:nvPr/>
        </p:nvPicPr>
        <p:blipFill rotWithShape="1">
          <a:blip r:embed="rId8">
            <a:extLst>
              <a:ext uri="{28A0092B-C50C-407E-A947-70E740481C1C}">
                <a14:useLocalDpi xmlns:a14="http://schemas.microsoft.com/office/drawing/2010/main" val="0"/>
              </a:ext>
            </a:extLst>
          </a:blip>
          <a:srcRect l="22774" t="20289" r="19273" b="11002"/>
          <a:stretch/>
        </p:blipFill>
        <p:spPr>
          <a:xfrm>
            <a:off x="340868" y="4406009"/>
            <a:ext cx="1954558" cy="1710658"/>
          </a:xfrm>
          <a:prstGeom prst="rect">
            <a:avLst/>
          </a:prstGeom>
        </p:spPr>
      </p:pic>
      <p:sp>
        <p:nvSpPr>
          <p:cNvPr id="35" name="文字方塊 34">
            <a:extLst>
              <a:ext uri="{FF2B5EF4-FFF2-40B4-BE49-F238E27FC236}">
                <a16:creationId xmlns:a16="http://schemas.microsoft.com/office/drawing/2014/main" id="{9058F27C-898D-409A-AF43-E0742B85007B}"/>
              </a:ext>
            </a:extLst>
          </p:cNvPr>
          <p:cNvSpPr txBox="1"/>
          <p:nvPr/>
        </p:nvSpPr>
        <p:spPr>
          <a:xfrm>
            <a:off x="382924" y="6181850"/>
            <a:ext cx="1967824" cy="369332"/>
          </a:xfrm>
          <a:prstGeom prst="rect">
            <a:avLst/>
          </a:prstGeom>
          <a:noFill/>
        </p:spPr>
        <p:txBody>
          <a:bodyPr wrap="square" rtlCol="0">
            <a:spAutoFit/>
          </a:bodyPr>
          <a:lstStyle/>
          <a:p>
            <a:pPr algn="ctr"/>
            <a:r>
              <a:rPr lang="en-US" altLang="zh-TW" dirty="0"/>
              <a:t>Phase mask</a:t>
            </a:r>
            <a:endParaRPr lang="zh-TW" altLang="en-US" dirty="0"/>
          </a:p>
        </p:txBody>
      </p:sp>
      <p:sp>
        <p:nvSpPr>
          <p:cNvPr id="36" name="箭號: 向下 35">
            <a:extLst>
              <a:ext uri="{FF2B5EF4-FFF2-40B4-BE49-F238E27FC236}">
                <a16:creationId xmlns:a16="http://schemas.microsoft.com/office/drawing/2014/main" id="{AAD970CC-B933-4541-BE76-4D85C29380C9}"/>
              </a:ext>
            </a:extLst>
          </p:cNvPr>
          <p:cNvSpPr/>
          <p:nvPr/>
        </p:nvSpPr>
        <p:spPr>
          <a:xfrm>
            <a:off x="1206184" y="3784672"/>
            <a:ext cx="216024" cy="44230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33C5A88B-8952-41DA-B904-A38FEA58570E}"/>
                  </a:ext>
                </a:extLst>
              </p:cNvPr>
              <p:cNvSpPr txBox="1"/>
              <p:nvPr/>
            </p:nvSpPr>
            <p:spPr>
              <a:xfrm>
                <a:off x="1325952" y="3889773"/>
                <a:ext cx="2201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rgbClr val="FF0000"/>
                          </a:solidFill>
                          <a:latin typeface="Cambria Math" panose="02040503050406030204" pitchFamily="18" charset="0"/>
                          <a:ea typeface="Cambria Math" panose="02040503050406030204" pitchFamily="18" charset="0"/>
                        </a:rPr>
                        <m:t>×</m:t>
                      </m:r>
                      <m:r>
                        <a:rPr lang="en-US" altLang="zh-TW" sz="2000" b="0" i="1" smtClean="0">
                          <a:solidFill>
                            <a:srgbClr val="FF0000"/>
                          </a:solidFill>
                          <a:latin typeface="Cambria Math" panose="02040503050406030204" pitchFamily="18" charset="0"/>
                          <a:ea typeface="Cambria Math" panose="02040503050406030204" pitchFamily="18" charset="0"/>
                        </a:rPr>
                        <m:t>𝑚𝑎𝑠𝑘</m:t>
                      </m:r>
                      <m:r>
                        <a:rPr lang="en-US" altLang="zh-TW" sz="2000" b="0" i="1" smtClean="0">
                          <a:solidFill>
                            <a:srgbClr val="FF0000"/>
                          </a:solidFill>
                          <a:latin typeface="Cambria Math" panose="02040503050406030204" pitchFamily="18" charset="0"/>
                          <a:ea typeface="Cambria Math" panose="02040503050406030204" pitchFamily="18" charset="0"/>
                        </a:rPr>
                        <m:t> </m:t>
                      </m:r>
                      <m:r>
                        <a:rPr lang="en-US" altLang="zh-TW" sz="2000" b="0" i="1" smtClean="0">
                          <a:solidFill>
                            <a:srgbClr val="FF0000"/>
                          </a:solidFill>
                          <a:latin typeface="Cambria Math" panose="02040503050406030204" pitchFamily="18" charset="0"/>
                          <a:ea typeface="Cambria Math" panose="02040503050406030204" pitchFamily="18" charset="0"/>
                        </a:rPr>
                        <m:t>𝑓𝑢𝑛𝑐𝑡𝑖𝑜𝑛</m:t>
                      </m:r>
                    </m:oMath>
                  </m:oMathPara>
                </a14:m>
                <a:endParaRPr lang="en-US" altLang="zh-TW" sz="2000" i="1" dirty="0">
                  <a:solidFill>
                    <a:srgbClr val="FF0000"/>
                  </a:solidFill>
                </a:endParaRPr>
              </a:p>
            </p:txBody>
          </p:sp>
        </mc:Choice>
        <mc:Fallback xmlns="">
          <p:sp>
            <p:nvSpPr>
              <p:cNvPr id="37" name="文字方塊 36">
                <a:extLst>
                  <a:ext uri="{FF2B5EF4-FFF2-40B4-BE49-F238E27FC236}">
                    <a16:creationId xmlns:a16="http://schemas.microsoft.com/office/drawing/2014/main" id="{33C5A88B-8952-41DA-B904-A38FEA58570E}"/>
                  </a:ext>
                </a:extLst>
              </p:cNvPr>
              <p:cNvSpPr txBox="1">
                <a:spLocks noRot="1" noChangeAspect="1" noMove="1" noResize="1" noEditPoints="1" noAdjustHandles="1" noChangeArrowheads="1" noChangeShapeType="1" noTextEdit="1"/>
              </p:cNvSpPr>
              <p:nvPr/>
            </p:nvSpPr>
            <p:spPr>
              <a:xfrm>
                <a:off x="1325952" y="3889773"/>
                <a:ext cx="2201180" cy="400110"/>
              </a:xfrm>
              <a:prstGeom prst="rect">
                <a:avLst/>
              </a:prstGeom>
              <a:blipFill>
                <a:blip r:embed="rId9"/>
                <a:stretch>
                  <a:fillRect b="-16667"/>
                </a:stretch>
              </a:blipFill>
            </p:spPr>
            <p:txBody>
              <a:bodyPr/>
              <a:lstStyle/>
              <a:p>
                <a:r>
                  <a:rPr lang="zh-TW" altLang="en-US">
                    <a:noFill/>
                  </a:rPr>
                  <a:t> </a:t>
                </a:r>
              </a:p>
            </p:txBody>
          </p:sp>
        </mc:Fallback>
      </mc:AlternateContent>
      <p:grpSp>
        <p:nvGrpSpPr>
          <p:cNvPr id="20" name="群組 19">
            <a:extLst>
              <a:ext uri="{FF2B5EF4-FFF2-40B4-BE49-F238E27FC236}">
                <a16:creationId xmlns:a16="http://schemas.microsoft.com/office/drawing/2014/main" id="{B9196F22-951A-4A00-85CE-24626E5B1E95}"/>
              </a:ext>
            </a:extLst>
          </p:cNvPr>
          <p:cNvGrpSpPr/>
          <p:nvPr/>
        </p:nvGrpSpPr>
        <p:grpSpPr>
          <a:xfrm>
            <a:off x="4029040" y="6349446"/>
            <a:ext cx="1013909" cy="508554"/>
            <a:chOff x="1973915" y="5392432"/>
            <a:chExt cx="2740109" cy="1374377"/>
          </a:xfrm>
        </p:grpSpPr>
        <p:pic>
          <p:nvPicPr>
            <p:cNvPr id="22" name="圖片 21">
              <a:extLst>
                <a:ext uri="{FF2B5EF4-FFF2-40B4-BE49-F238E27FC236}">
                  <a16:creationId xmlns:a16="http://schemas.microsoft.com/office/drawing/2014/main" id="{8C6749F8-1C44-4D0C-974C-1EC60B73C59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23" name="矩形 22">
              <a:extLst>
                <a:ext uri="{FF2B5EF4-FFF2-40B4-BE49-F238E27FC236}">
                  <a16:creationId xmlns:a16="http://schemas.microsoft.com/office/drawing/2014/main" id="{B51F10DE-C5E6-475E-B122-AD2E80FBDD84}"/>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7A6A2026-DB5B-464C-A93C-AE87C1CB0012}"/>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文字方塊 2">
            <a:extLst>
              <a:ext uri="{FF2B5EF4-FFF2-40B4-BE49-F238E27FC236}">
                <a16:creationId xmlns:a16="http://schemas.microsoft.com/office/drawing/2014/main" id="{E81D3CCD-1E49-43EF-950C-4B8DF8D2D50A}"/>
              </a:ext>
            </a:extLst>
          </p:cNvPr>
          <p:cNvSpPr txBox="1"/>
          <p:nvPr/>
        </p:nvSpPr>
        <p:spPr>
          <a:xfrm>
            <a:off x="4798418" y="2923727"/>
            <a:ext cx="1800493" cy="369332"/>
          </a:xfrm>
          <a:prstGeom prst="rect">
            <a:avLst/>
          </a:prstGeom>
          <a:noFill/>
        </p:spPr>
        <p:txBody>
          <a:bodyPr wrap="none" rtlCol="0">
            <a:spAutoFit/>
          </a:bodyPr>
          <a:lstStyle/>
          <a:p>
            <a:r>
              <a:rPr lang="en-US" altLang="zh-TW" b="1" dirty="0">
                <a:solidFill>
                  <a:srgbClr val="2A0EF8"/>
                </a:solidFill>
              </a:rPr>
              <a:t>Negative mask</a:t>
            </a:r>
            <a:endParaRPr lang="zh-TW" altLang="en-US" b="1" dirty="0">
              <a:solidFill>
                <a:srgbClr val="2A0EF8"/>
              </a:solidFill>
            </a:endParaRPr>
          </a:p>
        </p:txBody>
      </p:sp>
      <p:sp>
        <p:nvSpPr>
          <p:cNvPr id="28" name="文字方塊 27">
            <a:extLst>
              <a:ext uri="{FF2B5EF4-FFF2-40B4-BE49-F238E27FC236}">
                <a16:creationId xmlns:a16="http://schemas.microsoft.com/office/drawing/2014/main" id="{758D95A1-F9E2-481B-A9C1-0159793CBCD6}"/>
              </a:ext>
            </a:extLst>
          </p:cNvPr>
          <p:cNvSpPr txBox="1"/>
          <p:nvPr/>
        </p:nvSpPr>
        <p:spPr>
          <a:xfrm>
            <a:off x="4795118" y="4386589"/>
            <a:ext cx="1774845" cy="369332"/>
          </a:xfrm>
          <a:prstGeom prst="rect">
            <a:avLst/>
          </a:prstGeom>
          <a:noFill/>
        </p:spPr>
        <p:txBody>
          <a:bodyPr wrap="none" rtlCol="0">
            <a:spAutoFit/>
          </a:bodyPr>
          <a:lstStyle/>
          <a:p>
            <a:r>
              <a:rPr lang="en-US" altLang="zh-TW" b="1" dirty="0">
                <a:solidFill>
                  <a:srgbClr val="2A0EF8"/>
                </a:solidFill>
              </a:rPr>
              <a:t>Positive mask</a:t>
            </a:r>
            <a:endParaRPr lang="zh-TW" altLang="en-US" b="1" dirty="0">
              <a:solidFill>
                <a:srgbClr val="2A0EF8"/>
              </a:solidFill>
            </a:endParaRPr>
          </a:p>
        </p:txBody>
      </p:sp>
      <p:sp>
        <p:nvSpPr>
          <p:cNvPr id="38" name="箭號: 向下 37">
            <a:extLst>
              <a:ext uri="{FF2B5EF4-FFF2-40B4-BE49-F238E27FC236}">
                <a16:creationId xmlns:a16="http://schemas.microsoft.com/office/drawing/2014/main" id="{FE2A4928-A959-4F8E-A657-774408D9912E}"/>
              </a:ext>
            </a:extLst>
          </p:cNvPr>
          <p:cNvSpPr/>
          <p:nvPr/>
        </p:nvSpPr>
        <p:spPr>
          <a:xfrm>
            <a:off x="1197044" y="1006032"/>
            <a:ext cx="216024" cy="44230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24525392-E008-4EAF-9D21-41AC722F1C9A}"/>
              </a:ext>
            </a:extLst>
          </p:cNvPr>
          <p:cNvSpPr txBox="1"/>
          <p:nvPr/>
        </p:nvSpPr>
        <p:spPr>
          <a:xfrm>
            <a:off x="1547664" y="1154101"/>
            <a:ext cx="1880643" cy="400110"/>
          </a:xfrm>
          <a:prstGeom prst="rect">
            <a:avLst/>
          </a:prstGeom>
          <a:noFill/>
        </p:spPr>
        <p:txBody>
          <a:bodyPr wrap="none" rtlCol="0">
            <a:spAutoFit/>
          </a:bodyPr>
          <a:lstStyle/>
          <a:p>
            <a:r>
              <a:rPr lang="en-US" altLang="zh-TW" sz="2000" i="1" dirty="0">
                <a:solidFill>
                  <a:srgbClr val="FF0000"/>
                </a:solidFill>
                <a:latin typeface="Cambria Math" panose="02040503050406030204" pitchFamily="18" charset="0"/>
                <a:ea typeface="Cambria Math" panose="02040503050406030204" pitchFamily="18" charset="0"/>
              </a:rPr>
              <a:t>High pass filter</a:t>
            </a:r>
            <a:endParaRPr lang="zh-TW" altLang="en-US" sz="2000" i="1" dirty="0">
              <a:solidFill>
                <a:srgbClr val="FF0000"/>
              </a:solidFill>
              <a:latin typeface="Cambria Math" panose="02040503050406030204" pitchFamily="18" charset="0"/>
            </a:endParaRPr>
          </a:p>
        </p:txBody>
      </p:sp>
    </p:spTree>
    <p:extLst>
      <p:ext uri="{BB962C8B-B14F-4D97-AF65-F5344CB8AC3E}">
        <p14:creationId xmlns:p14="http://schemas.microsoft.com/office/powerpoint/2010/main" val="385169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E3E71E-8F6F-47B1-A1EA-CA89640D60C9}"/>
              </a:ext>
            </a:extLst>
          </p:cNvPr>
          <p:cNvSpPr>
            <a:spLocks noGrp="1"/>
          </p:cNvSpPr>
          <p:nvPr>
            <p:ph type="title"/>
          </p:nvPr>
        </p:nvSpPr>
        <p:spPr>
          <a:xfrm>
            <a:off x="457200" y="274638"/>
            <a:ext cx="8229600" cy="1143000"/>
          </a:xfrm>
        </p:spPr>
        <p:txBody>
          <a:bodyPr/>
          <a:lstStyle/>
          <a:p>
            <a:r>
              <a:rPr lang="en-US" altLang="zh-TW" dirty="0"/>
              <a:t>SWI process</a:t>
            </a:r>
            <a:endParaRPr lang="zh-TW" altLang="en-US" dirty="0"/>
          </a:p>
        </p:txBody>
      </p:sp>
      <p:grpSp>
        <p:nvGrpSpPr>
          <p:cNvPr id="11" name="群組 10">
            <a:extLst>
              <a:ext uri="{FF2B5EF4-FFF2-40B4-BE49-F238E27FC236}">
                <a16:creationId xmlns:a16="http://schemas.microsoft.com/office/drawing/2014/main" id="{DB44A55A-CC1A-4E6B-9347-C3123914DB84}"/>
              </a:ext>
            </a:extLst>
          </p:cNvPr>
          <p:cNvGrpSpPr/>
          <p:nvPr/>
        </p:nvGrpSpPr>
        <p:grpSpPr>
          <a:xfrm>
            <a:off x="428754" y="2231295"/>
            <a:ext cx="8291263" cy="2395409"/>
            <a:chOff x="385189" y="1250223"/>
            <a:chExt cx="8291263" cy="2395409"/>
          </a:xfrm>
        </p:grpSpPr>
        <p:pic>
          <p:nvPicPr>
            <p:cNvPr id="28" name="圖片 27">
              <a:extLst>
                <a:ext uri="{FF2B5EF4-FFF2-40B4-BE49-F238E27FC236}">
                  <a16:creationId xmlns:a16="http://schemas.microsoft.com/office/drawing/2014/main" id="{B69EDC78-D375-445A-B2E7-8E0E8CF351BE}"/>
                </a:ext>
              </a:extLst>
            </p:cNvPr>
            <p:cNvPicPr>
              <a:picLocks noChangeAspect="1"/>
            </p:cNvPicPr>
            <p:nvPr/>
          </p:nvPicPr>
          <p:blipFill rotWithShape="1">
            <a:blip r:embed="rId3">
              <a:extLst>
                <a:ext uri="{28A0092B-C50C-407E-A947-70E740481C1C}">
                  <a14:useLocalDpi xmlns:a14="http://schemas.microsoft.com/office/drawing/2010/main" val="0"/>
                </a:ext>
              </a:extLst>
            </a:blip>
            <a:srcRect l="22190" t="17563" r="17700" b="12183"/>
            <a:stretch/>
          </p:blipFill>
          <p:spPr>
            <a:xfrm>
              <a:off x="395537" y="1250223"/>
              <a:ext cx="2304253" cy="2016224"/>
            </a:xfrm>
            <a:prstGeom prst="rect">
              <a:avLst/>
            </a:prstGeom>
          </p:spPr>
        </p:pic>
        <p:sp>
          <p:nvSpPr>
            <p:cNvPr id="19" name="文字方塊 18">
              <a:extLst>
                <a:ext uri="{FF2B5EF4-FFF2-40B4-BE49-F238E27FC236}">
                  <a16:creationId xmlns:a16="http://schemas.microsoft.com/office/drawing/2014/main" id="{540B61F3-39A5-413D-8FC8-F90D161DB6FE}"/>
                </a:ext>
              </a:extLst>
            </p:cNvPr>
            <p:cNvSpPr txBox="1"/>
            <p:nvPr/>
          </p:nvSpPr>
          <p:spPr>
            <a:xfrm>
              <a:off x="385189" y="3276300"/>
              <a:ext cx="2266860" cy="369332"/>
            </a:xfrm>
            <a:prstGeom prst="rect">
              <a:avLst/>
            </a:prstGeom>
            <a:noFill/>
          </p:spPr>
          <p:txBody>
            <a:bodyPr wrap="square" rtlCol="0">
              <a:spAutoFit/>
            </a:bodyPr>
            <a:lstStyle/>
            <a:p>
              <a:pPr algn="ctr"/>
              <a:r>
                <a:rPr lang="en-US" altLang="zh-TW" dirty="0"/>
                <a:t>Magnitude Image</a:t>
              </a:r>
              <a:endParaRPr lang="zh-TW" altLang="en-US" dirty="0"/>
            </a:p>
          </p:txBody>
        </p:sp>
        <p:pic>
          <p:nvPicPr>
            <p:cNvPr id="16" name="圖片 15">
              <a:extLst>
                <a:ext uri="{FF2B5EF4-FFF2-40B4-BE49-F238E27FC236}">
                  <a16:creationId xmlns:a16="http://schemas.microsoft.com/office/drawing/2014/main" id="{D1F1E957-C5C4-4F41-B7ED-352477DC4CC8}"/>
                </a:ext>
              </a:extLst>
            </p:cNvPr>
            <p:cNvPicPr>
              <a:picLocks noChangeAspect="1"/>
            </p:cNvPicPr>
            <p:nvPr/>
          </p:nvPicPr>
          <p:blipFill rotWithShape="1">
            <a:blip r:embed="rId4">
              <a:extLst>
                <a:ext uri="{28A0092B-C50C-407E-A947-70E740481C1C}">
                  <a14:useLocalDpi xmlns:a14="http://schemas.microsoft.com/office/drawing/2010/main" val="0"/>
                </a:ext>
              </a:extLst>
            </a:blip>
            <a:srcRect l="22774" t="20289" r="19273" b="11002"/>
            <a:stretch/>
          </p:blipFill>
          <p:spPr>
            <a:xfrm>
              <a:off x="3487978" y="1254358"/>
              <a:ext cx="2266859" cy="2012089"/>
            </a:xfrm>
            <a:prstGeom prst="rect">
              <a:avLst/>
            </a:prstGeom>
          </p:spPr>
        </p:pic>
        <p:sp>
          <p:nvSpPr>
            <p:cNvPr id="17" name="文字方塊 16">
              <a:extLst>
                <a:ext uri="{FF2B5EF4-FFF2-40B4-BE49-F238E27FC236}">
                  <a16:creationId xmlns:a16="http://schemas.microsoft.com/office/drawing/2014/main" id="{63877D49-4470-45B8-96D3-883B43F86260}"/>
                </a:ext>
              </a:extLst>
            </p:cNvPr>
            <p:cNvSpPr txBox="1"/>
            <p:nvPr/>
          </p:nvSpPr>
          <p:spPr>
            <a:xfrm>
              <a:off x="3487978" y="3276300"/>
              <a:ext cx="2266859" cy="369332"/>
            </a:xfrm>
            <a:prstGeom prst="rect">
              <a:avLst/>
            </a:prstGeom>
            <a:noFill/>
          </p:spPr>
          <p:txBody>
            <a:bodyPr wrap="square" rtlCol="0">
              <a:spAutoFit/>
            </a:bodyPr>
            <a:lstStyle/>
            <a:p>
              <a:pPr algn="ctr"/>
              <a:r>
                <a:rPr lang="en-US" altLang="zh-TW" dirty="0"/>
                <a:t>Phase mask</a:t>
              </a:r>
              <a:endParaRPr lang="zh-TW" altLang="en-US" dirty="0"/>
            </a:p>
          </p:txBody>
        </p:sp>
        <p:sp>
          <p:nvSpPr>
            <p:cNvPr id="3" name="乘號 2">
              <a:extLst>
                <a:ext uri="{FF2B5EF4-FFF2-40B4-BE49-F238E27FC236}">
                  <a16:creationId xmlns:a16="http://schemas.microsoft.com/office/drawing/2014/main" id="{B46C51BB-96E1-4681-8264-A454AF84A4CD}"/>
                </a:ext>
              </a:extLst>
            </p:cNvPr>
            <p:cNvSpPr/>
            <p:nvPr/>
          </p:nvSpPr>
          <p:spPr>
            <a:xfrm>
              <a:off x="2879808" y="2042311"/>
              <a:ext cx="432048" cy="43204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等於 6">
              <a:extLst>
                <a:ext uri="{FF2B5EF4-FFF2-40B4-BE49-F238E27FC236}">
                  <a16:creationId xmlns:a16="http://schemas.microsoft.com/office/drawing/2014/main" id="{E20A7787-B440-4367-94E7-C1CDA8F9CC26}"/>
                </a:ext>
              </a:extLst>
            </p:cNvPr>
            <p:cNvSpPr/>
            <p:nvPr/>
          </p:nvSpPr>
          <p:spPr>
            <a:xfrm>
              <a:off x="5868144" y="2077981"/>
              <a:ext cx="360040" cy="360040"/>
            </a:xfrm>
            <a:prstGeom prst="mathEqual">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10" name="圖片 9">
              <a:extLst>
                <a:ext uri="{FF2B5EF4-FFF2-40B4-BE49-F238E27FC236}">
                  <a16:creationId xmlns:a16="http://schemas.microsoft.com/office/drawing/2014/main" id="{072FE8F0-B5D8-4967-8784-E407461730B1}"/>
                </a:ext>
              </a:extLst>
            </p:cNvPr>
            <p:cNvPicPr>
              <a:picLocks noChangeAspect="1"/>
            </p:cNvPicPr>
            <p:nvPr/>
          </p:nvPicPr>
          <p:blipFill rotWithShape="1">
            <a:blip r:embed="rId5">
              <a:extLst>
                <a:ext uri="{28A0092B-C50C-407E-A947-70E740481C1C}">
                  <a14:useLocalDpi xmlns:a14="http://schemas.microsoft.com/office/drawing/2010/main" val="0"/>
                </a:ext>
              </a:extLst>
            </a:blip>
            <a:srcRect l="23150" t="19042" r="18169" b="12554"/>
            <a:stretch/>
          </p:blipFill>
          <p:spPr>
            <a:xfrm>
              <a:off x="6372199" y="1250223"/>
              <a:ext cx="2304253" cy="2010944"/>
            </a:xfrm>
            <a:prstGeom prst="rect">
              <a:avLst/>
            </a:prstGeom>
          </p:spPr>
        </p:pic>
        <p:sp>
          <p:nvSpPr>
            <p:cNvPr id="22" name="文字方塊 21">
              <a:extLst>
                <a:ext uri="{FF2B5EF4-FFF2-40B4-BE49-F238E27FC236}">
                  <a16:creationId xmlns:a16="http://schemas.microsoft.com/office/drawing/2014/main" id="{0FF0B8FF-F6CC-401B-8F07-D26170E4EA7E}"/>
                </a:ext>
              </a:extLst>
            </p:cNvPr>
            <p:cNvSpPr txBox="1"/>
            <p:nvPr/>
          </p:nvSpPr>
          <p:spPr>
            <a:xfrm>
              <a:off x="6373074" y="3276300"/>
              <a:ext cx="2303378" cy="369332"/>
            </a:xfrm>
            <a:prstGeom prst="rect">
              <a:avLst/>
            </a:prstGeom>
            <a:noFill/>
          </p:spPr>
          <p:txBody>
            <a:bodyPr wrap="square" rtlCol="0">
              <a:spAutoFit/>
            </a:bodyPr>
            <a:lstStyle/>
            <a:p>
              <a:pPr algn="ctr"/>
              <a:r>
                <a:rPr lang="en-US" altLang="zh-TW" dirty="0"/>
                <a:t>SWI</a:t>
              </a:r>
              <a:endParaRPr lang="zh-TW" altLang="en-US" dirty="0"/>
            </a:p>
          </p:txBody>
        </p:sp>
      </p:grpSp>
      <p:sp>
        <p:nvSpPr>
          <p:cNvPr id="12" name="矩形 11">
            <a:extLst>
              <a:ext uri="{FF2B5EF4-FFF2-40B4-BE49-F238E27FC236}">
                <a16:creationId xmlns:a16="http://schemas.microsoft.com/office/drawing/2014/main" id="{3041A5E7-057E-4866-9612-A047282B69D4}"/>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B14E20AE-F33D-452D-80D9-49E63CC88866}"/>
              </a:ext>
            </a:extLst>
          </p:cNvPr>
          <p:cNvGrpSpPr/>
          <p:nvPr/>
        </p:nvGrpSpPr>
        <p:grpSpPr>
          <a:xfrm>
            <a:off x="4029040" y="6349446"/>
            <a:ext cx="1013909" cy="508554"/>
            <a:chOff x="1973915" y="5392432"/>
            <a:chExt cx="2740109" cy="1374377"/>
          </a:xfrm>
        </p:grpSpPr>
        <p:pic>
          <p:nvPicPr>
            <p:cNvPr id="14" name="圖片 13">
              <a:extLst>
                <a:ext uri="{FF2B5EF4-FFF2-40B4-BE49-F238E27FC236}">
                  <a16:creationId xmlns:a16="http://schemas.microsoft.com/office/drawing/2014/main" id="{23F5841A-8D6C-4679-B8DD-9E9E89CFFB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5" name="矩形 14">
              <a:extLst>
                <a:ext uri="{FF2B5EF4-FFF2-40B4-BE49-F238E27FC236}">
                  <a16:creationId xmlns:a16="http://schemas.microsoft.com/office/drawing/2014/main" id="{C606E23A-0DF7-438E-BD44-72BB629ACFA6}"/>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85C8EC0-41BD-4A2F-A0FF-EC5D96431D02}"/>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a:extLst>
              <a:ext uri="{FF2B5EF4-FFF2-40B4-BE49-F238E27FC236}">
                <a16:creationId xmlns:a16="http://schemas.microsoft.com/office/drawing/2014/main" id="{EEEE5E2F-4911-45D2-B641-B5E25933608A}"/>
              </a:ext>
            </a:extLst>
          </p:cNvPr>
          <p:cNvSpPr txBox="1"/>
          <p:nvPr/>
        </p:nvSpPr>
        <p:spPr>
          <a:xfrm>
            <a:off x="5067370" y="1771950"/>
            <a:ext cx="763351" cy="769441"/>
          </a:xfrm>
          <a:prstGeom prst="rect">
            <a:avLst/>
          </a:prstGeom>
          <a:noFill/>
        </p:spPr>
        <p:txBody>
          <a:bodyPr wrap="none" rtlCol="0">
            <a:spAutoFit/>
          </a:bodyPr>
          <a:lstStyle/>
          <a:p>
            <a:r>
              <a:rPr lang="en-US" altLang="zh-TW" sz="4400" dirty="0">
                <a:solidFill>
                  <a:srgbClr val="FF0000"/>
                </a:solidFill>
              </a:rPr>
              <a:t>^5</a:t>
            </a:r>
            <a:endParaRPr lang="zh-TW" altLang="en-US" sz="4400" dirty="0">
              <a:solidFill>
                <a:srgbClr val="FF0000"/>
              </a:solidFill>
            </a:endParaRPr>
          </a:p>
        </p:txBody>
      </p:sp>
    </p:spTree>
    <p:extLst>
      <p:ext uri="{BB962C8B-B14F-4D97-AF65-F5344CB8AC3E}">
        <p14:creationId xmlns:p14="http://schemas.microsoft.com/office/powerpoint/2010/main" val="20911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CBED478-C358-43EB-8F99-06F510157851}"/>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7ED937CB-D415-4336-A53A-20FE419A1C19}"/>
              </a:ext>
            </a:extLst>
          </p:cNvPr>
          <p:cNvPicPr>
            <a:picLocks noChangeAspect="1"/>
          </p:cNvPicPr>
          <p:nvPr/>
        </p:nvPicPr>
        <p:blipFill rotWithShape="1">
          <a:blip r:embed="rId3">
            <a:extLst>
              <a:ext uri="{28A0092B-C50C-407E-A947-70E740481C1C}">
                <a14:useLocalDpi xmlns:a14="http://schemas.microsoft.com/office/drawing/2010/main" val="0"/>
              </a:ext>
            </a:extLst>
          </a:blip>
          <a:srcRect l="20349" t="6794" r="19003" b="12196"/>
          <a:stretch/>
        </p:blipFill>
        <p:spPr>
          <a:xfrm>
            <a:off x="4619035" y="2765853"/>
            <a:ext cx="1722347" cy="1722362"/>
          </a:xfrm>
          <a:prstGeom prst="rect">
            <a:avLst/>
          </a:prstGeom>
        </p:spPr>
      </p:pic>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SWI tech combine </a:t>
            </a:r>
            <a:endParaRPr lang="zh-TW" altLang="en-US" dirty="0"/>
          </a:p>
        </p:txBody>
      </p:sp>
      <p:sp>
        <p:nvSpPr>
          <p:cNvPr id="3" name="內容版面配置區 2">
            <a:extLst>
              <a:ext uri="{FF2B5EF4-FFF2-40B4-BE49-F238E27FC236}">
                <a16:creationId xmlns:a16="http://schemas.microsoft.com/office/drawing/2014/main" id="{F7F70364-7087-4DB2-BEC8-F554DE1A7E02}"/>
              </a:ext>
            </a:extLst>
          </p:cNvPr>
          <p:cNvSpPr>
            <a:spLocks noGrp="1"/>
          </p:cNvSpPr>
          <p:nvPr>
            <p:ph idx="1"/>
          </p:nvPr>
        </p:nvSpPr>
        <p:spPr/>
        <p:txBody>
          <a:bodyPr/>
          <a:lstStyle/>
          <a:p>
            <a:r>
              <a:rPr lang="en-US" altLang="zh-TW" dirty="0"/>
              <a:t>Use </a:t>
            </a:r>
            <a:r>
              <a:rPr lang="en-US" altLang="zh-TW" dirty="0" err="1"/>
              <a:t>mIP</a:t>
            </a:r>
            <a:r>
              <a:rPr lang="en-US" altLang="zh-TW" dirty="0"/>
              <a:t> (Minimum Intensity Projection) to enhance veins and hemorrhage </a:t>
            </a:r>
            <a:endParaRPr lang="zh-TW" altLang="en-US" dirty="0"/>
          </a:p>
        </p:txBody>
      </p:sp>
      <p:pic>
        <p:nvPicPr>
          <p:cNvPr id="5" name="圖片 4">
            <a:extLst>
              <a:ext uri="{FF2B5EF4-FFF2-40B4-BE49-F238E27FC236}">
                <a16:creationId xmlns:a16="http://schemas.microsoft.com/office/drawing/2014/main" id="{87359086-92C2-4333-8A76-505AB04402D4}"/>
              </a:ext>
            </a:extLst>
          </p:cNvPr>
          <p:cNvPicPr>
            <a:picLocks noChangeAspect="1"/>
          </p:cNvPicPr>
          <p:nvPr/>
        </p:nvPicPr>
        <p:blipFill rotWithShape="1">
          <a:blip r:embed="rId4">
            <a:extLst>
              <a:ext uri="{28A0092B-C50C-407E-A947-70E740481C1C}">
                <a14:useLocalDpi xmlns:a14="http://schemas.microsoft.com/office/drawing/2010/main" val="0"/>
              </a:ext>
            </a:extLst>
          </a:blip>
          <a:srcRect l="49212"/>
          <a:stretch/>
        </p:blipFill>
        <p:spPr>
          <a:xfrm>
            <a:off x="61636" y="2780305"/>
            <a:ext cx="4644008" cy="3326027"/>
          </a:xfrm>
          <a:prstGeom prst="rect">
            <a:avLst/>
          </a:prstGeom>
        </p:spPr>
      </p:pic>
      <p:sp>
        <p:nvSpPr>
          <p:cNvPr id="6" name="矩形 5">
            <a:extLst>
              <a:ext uri="{FF2B5EF4-FFF2-40B4-BE49-F238E27FC236}">
                <a16:creationId xmlns:a16="http://schemas.microsoft.com/office/drawing/2014/main" id="{E745352A-6963-4A2B-B650-524E1A1A77A9}"/>
              </a:ext>
            </a:extLst>
          </p:cNvPr>
          <p:cNvSpPr/>
          <p:nvPr/>
        </p:nvSpPr>
        <p:spPr>
          <a:xfrm>
            <a:off x="4860032" y="6308725"/>
            <a:ext cx="4572000" cy="400110"/>
          </a:xfrm>
          <a:prstGeom prst="rect">
            <a:avLst/>
          </a:prstGeom>
        </p:spPr>
        <p:txBody>
          <a:bodyPr>
            <a:spAutoFit/>
          </a:bodyPr>
          <a:lstStyle/>
          <a:p>
            <a:r>
              <a:rPr lang="zh-TW" altLang="en-US" sz="1000" i="1" dirty="0"/>
              <a:t>https://en.wikibooks.org/wiki/Basic_Physics_of_Nuclear_Medicine/Three-Dimensional_Visualization_Techniques#/media/File:IntProjs3.jpg</a:t>
            </a:r>
          </a:p>
        </p:txBody>
      </p:sp>
      <p:pic>
        <p:nvPicPr>
          <p:cNvPr id="23" name="圖片 22">
            <a:extLst>
              <a:ext uri="{FF2B5EF4-FFF2-40B4-BE49-F238E27FC236}">
                <a16:creationId xmlns:a16="http://schemas.microsoft.com/office/drawing/2014/main" id="{AECC81F5-41D0-432A-8CEC-F7A6E0A850BE}"/>
              </a:ext>
            </a:extLst>
          </p:cNvPr>
          <p:cNvPicPr>
            <a:picLocks noChangeAspect="1"/>
          </p:cNvPicPr>
          <p:nvPr/>
        </p:nvPicPr>
        <p:blipFill rotWithShape="1">
          <a:blip r:embed="rId3">
            <a:extLst>
              <a:ext uri="{28A0092B-C50C-407E-A947-70E740481C1C}">
                <a14:useLocalDpi xmlns:a14="http://schemas.microsoft.com/office/drawing/2010/main" val="0"/>
              </a:ext>
            </a:extLst>
          </a:blip>
          <a:srcRect l="20349" t="6794" r="19003" b="12196"/>
          <a:stretch/>
        </p:blipFill>
        <p:spPr>
          <a:xfrm>
            <a:off x="5352688" y="2948415"/>
            <a:ext cx="1722347" cy="1722362"/>
          </a:xfrm>
          <a:prstGeom prst="rect">
            <a:avLst/>
          </a:prstGeom>
        </p:spPr>
      </p:pic>
      <p:pic>
        <p:nvPicPr>
          <p:cNvPr id="24" name="圖片 23">
            <a:extLst>
              <a:ext uri="{FF2B5EF4-FFF2-40B4-BE49-F238E27FC236}">
                <a16:creationId xmlns:a16="http://schemas.microsoft.com/office/drawing/2014/main" id="{E13897B7-CEB2-4904-982D-485E79940B2A}"/>
              </a:ext>
            </a:extLst>
          </p:cNvPr>
          <p:cNvPicPr>
            <a:picLocks noChangeAspect="1"/>
          </p:cNvPicPr>
          <p:nvPr/>
        </p:nvPicPr>
        <p:blipFill rotWithShape="1">
          <a:blip r:embed="rId3">
            <a:extLst>
              <a:ext uri="{28A0092B-C50C-407E-A947-70E740481C1C}">
                <a14:useLocalDpi xmlns:a14="http://schemas.microsoft.com/office/drawing/2010/main" val="0"/>
              </a:ext>
            </a:extLst>
          </a:blip>
          <a:srcRect l="20349" t="6794" r="19003" b="12196"/>
          <a:stretch/>
        </p:blipFill>
        <p:spPr>
          <a:xfrm>
            <a:off x="6037278" y="3241927"/>
            <a:ext cx="1722347" cy="1722362"/>
          </a:xfrm>
          <a:prstGeom prst="rect">
            <a:avLst/>
          </a:prstGeom>
        </p:spPr>
      </p:pic>
      <p:cxnSp>
        <p:nvCxnSpPr>
          <p:cNvPr id="8" name="直線單箭頭接點 7">
            <a:extLst>
              <a:ext uri="{FF2B5EF4-FFF2-40B4-BE49-F238E27FC236}">
                <a16:creationId xmlns:a16="http://schemas.microsoft.com/office/drawing/2014/main" id="{65D37A57-51FC-4EBB-A601-C19468367E25}"/>
              </a:ext>
            </a:extLst>
          </p:cNvPr>
          <p:cNvCxnSpPr>
            <a:cxnSpLocks/>
          </p:cNvCxnSpPr>
          <p:nvPr/>
        </p:nvCxnSpPr>
        <p:spPr>
          <a:xfrm>
            <a:off x="755576" y="3212976"/>
            <a:ext cx="388699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907D9D97-CA73-428B-B277-3AB2F45EED17}"/>
              </a:ext>
            </a:extLst>
          </p:cNvPr>
          <p:cNvCxnSpPr>
            <a:cxnSpLocks/>
          </p:cNvCxnSpPr>
          <p:nvPr/>
        </p:nvCxnSpPr>
        <p:spPr>
          <a:xfrm>
            <a:off x="1043608" y="3356992"/>
            <a:ext cx="43204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AA8B67B9-259A-4682-8312-5667C5AA5C6B}"/>
              </a:ext>
            </a:extLst>
          </p:cNvPr>
          <p:cNvCxnSpPr/>
          <p:nvPr/>
        </p:nvCxnSpPr>
        <p:spPr>
          <a:xfrm>
            <a:off x="1331640" y="3501008"/>
            <a:ext cx="46805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3D241D6B-79F1-4ACA-A59A-4BCBE32C9E74}"/>
              </a:ext>
            </a:extLst>
          </p:cNvPr>
          <p:cNvCxnSpPr>
            <a:cxnSpLocks/>
          </p:cNvCxnSpPr>
          <p:nvPr/>
        </p:nvCxnSpPr>
        <p:spPr>
          <a:xfrm>
            <a:off x="1619672" y="3645024"/>
            <a:ext cx="5192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9D237B97-AB07-4CF2-8F59-F1189D9BE5B5}"/>
              </a:ext>
            </a:extLst>
          </p:cNvPr>
          <p:cNvPicPr>
            <a:picLocks noChangeAspect="1"/>
          </p:cNvPicPr>
          <p:nvPr/>
        </p:nvPicPr>
        <p:blipFill rotWithShape="1">
          <a:blip r:embed="rId3">
            <a:extLst>
              <a:ext uri="{28A0092B-C50C-407E-A947-70E740481C1C}">
                <a14:useLocalDpi xmlns:a14="http://schemas.microsoft.com/office/drawing/2010/main" val="0"/>
              </a:ext>
            </a:extLst>
          </a:blip>
          <a:srcRect l="20349" t="6794" r="19003" b="12196"/>
          <a:stretch/>
        </p:blipFill>
        <p:spPr>
          <a:xfrm>
            <a:off x="6811842" y="3501008"/>
            <a:ext cx="1722347" cy="1722362"/>
          </a:xfrm>
          <a:prstGeom prst="rect">
            <a:avLst/>
          </a:prstGeom>
        </p:spPr>
      </p:pic>
      <p:cxnSp>
        <p:nvCxnSpPr>
          <p:cNvPr id="26" name="直線單箭頭接點 25">
            <a:extLst>
              <a:ext uri="{FF2B5EF4-FFF2-40B4-BE49-F238E27FC236}">
                <a16:creationId xmlns:a16="http://schemas.microsoft.com/office/drawing/2014/main" id="{8898BFBA-1EBD-48AE-A07D-53DA6C865723}"/>
              </a:ext>
            </a:extLst>
          </p:cNvPr>
          <p:cNvCxnSpPr>
            <a:cxnSpLocks/>
          </p:cNvCxnSpPr>
          <p:nvPr/>
        </p:nvCxnSpPr>
        <p:spPr>
          <a:xfrm flipV="1">
            <a:off x="4091237" y="5405931"/>
            <a:ext cx="2641003" cy="39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圖片 27">
            <a:extLst>
              <a:ext uri="{FF2B5EF4-FFF2-40B4-BE49-F238E27FC236}">
                <a16:creationId xmlns:a16="http://schemas.microsoft.com/office/drawing/2014/main" id="{D28817D1-3E92-4C61-A273-79EE7D2094C0}"/>
              </a:ext>
            </a:extLst>
          </p:cNvPr>
          <p:cNvPicPr>
            <a:picLocks noChangeAspect="1"/>
          </p:cNvPicPr>
          <p:nvPr/>
        </p:nvPicPr>
        <p:blipFill rotWithShape="1">
          <a:blip r:embed="rId3">
            <a:extLst>
              <a:ext uri="{28A0092B-C50C-407E-A947-70E740481C1C}">
                <a14:useLocalDpi xmlns:a14="http://schemas.microsoft.com/office/drawing/2010/main" val="0"/>
              </a:ext>
            </a:extLst>
          </a:blip>
          <a:srcRect l="21984" t="10184" r="19003" b="12196"/>
          <a:stretch/>
        </p:blipFill>
        <p:spPr>
          <a:xfrm>
            <a:off x="6854588" y="4580792"/>
            <a:ext cx="1675909" cy="1650279"/>
          </a:xfrm>
          <a:prstGeom prst="rect">
            <a:avLst/>
          </a:prstGeom>
        </p:spPr>
      </p:pic>
      <p:grpSp>
        <p:nvGrpSpPr>
          <p:cNvPr id="19" name="群組 18">
            <a:extLst>
              <a:ext uri="{FF2B5EF4-FFF2-40B4-BE49-F238E27FC236}">
                <a16:creationId xmlns:a16="http://schemas.microsoft.com/office/drawing/2014/main" id="{212A796B-BE8E-422B-A787-89D0909E6492}"/>
              </a:ext>
            </a:extLst>
          </p:cNvPr>
          <p:cNvGrpSpPr/>
          <p:nvPr/>
        </p:nvGrpSpPr>
        <p:grpSpPr>
          <a:xfrm>
            <a:off x="4029040" y="6349446"/>
            <a:ext cx="1013909" cy="508554"/>
            <a:chOff x="1973915" y="5392432"/>
            <a:chExt cx="2740109" cy="1374377"/>
          </a:xfrm>
        </p:grpSpPr>
        <p:pic>
          <p:nvPicPr>
            <p:cNvPr id="20" name="圖片 19">
              <a:extLst>
                <a:ext uri="{FF2B5EF4-FFF2-40B4-BE49-F238E27FC236}">
                  <a16:creationId xmlns:a16="http://schemas.microsoft.com/office/drawing/2014/main" id="{BAA45B6B-EEC9-4323-9DCC-4DF7303030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21" name="矩形 20">
              <a:extLst>
                <a:ext uri="{FF2B5EF4-FFF2-40B4-BE49-F238E27FC236}">
                  <a16:creationId xmlns:a16="http://schemas.microsoft.com/office/drawing/2014/main" id="{07E77EEB-B280-49F2-86EE-E01E1CF41205}"/>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32BF1C58-B890-463A-AE97-C66A0BBC0F2B}"/>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04242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F0BCA32-C847-4755-97F5-F61E1FB197D8}"/>
              </a:ext>
            </a:extLst>
          </p:cNvPr>
          <p:cNvSpPr/>
          <p:nvPr/>
        </p:nvSpPr>
        <p:spPr>
          <a:xfrm>
            <a:off x="0" y="2348880"/>
            <a:ext cx="9144000" cy="2908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SWI </a:t>
            </a:r>
            <a:r>
              <a:rPr lang="en-US" altLang="zh-TW" dirty="0" err="1"/>
              <a:t>mIP</a:t>
            </a:r>
            <a:endParaRPr lang="zh-TW" altLang="en-US" dirty="0"/>
          </a:p>
        </p:txBody>
      </p:sp>
      <p:sp>
        <p:nvSpPr>
          <p:cNvPr id="3" name="內容版面配置區 2">
            <a:extLst>
              <a:ext uri="{FF2B5EF4-FFF2-40B4-BE49-F238E27FC236}">
                <a16:creationId xmlns:a16="http://schemas.microsoft.com/office/drawing/2014/main" id="{F7F70364-7087-4DB2-BEC8-F554DE1A7E02}"/>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0AC5E22-C334-4FE6-BD6F-956C43F39F1C}"/>
              </a:ext>
            </a:extLst>
          </p:cNvPr>
          <p:cNvPicPr>
            <a:picLocks noChangeAspect="1"/>
          </p:cNvPicPr>
          <p:nvPr/>
        </p:nvPicPr>
        <p:blipFill rotWithShape="1">
          <a:blip r:embed="rId3"/>
          <a:srcRect l="16926" t="32282" r="20076" b="20000"/>
          <a:stretch/>
        </p:blipFill>
        <p:spPr>
          <a:xfrm>
            <a:off x="1547664" y="2348880"/>
            <a:ext cx="5760640" cy="2908920"/>
          </a:xfrm>
          <a:prstGeom prst="rect">
            <a:avLst/>
          </a:prstGeom>
        </p:spPr>
      </p:pic>
      <p:sp>
        <p:nvSpPr>
          <p:cNvPr id="7" name="文字方塊 6">
            <a:extLst>
              <a:ext uri="{FF2B5EF4-FFF2-40B4-BE49-F238E27FC236}">
                <a16:creationId xmlns:a16="http://schemas.microsoft.com/office/drawing/2014/main" id="{B3BAA5CA-3B2B-4BAE-B832-4E68EC09B274}"/>
              </a:ext>
            </a:extLst>
          </p:cNvPr>
          <p:cNvSpPr txBox="1"/>
          <p:nvPr/>
        </p:nvSpPr>
        <p:spPr>
          <a:xfrm>
            <a:off x="582285" y="2564904"/>
            <a:ext cx="1125629" cy="707886"/>
          </a:xfrm>
          <a:prstGeom prst="rect">
            <a:avLst/>
          </a:prstGeom>
          <a:noFill/>
        </p:spPr>
        <p:txBody>
          <a:bodyPr wrap="none" rtlCol="0">
            <a:spAutoFit/>
          </a:bodyPr>
          <a:lstStyle/>
          <a:p>
            <a:r>
              <a:rPr lang="en-US" altLang="zh-TW" sz="4000" dirty="0">
                <a:solidFill>
                  <a:srgbClr val="FF0000"/>
                </a:solidFill>
                <a:latin typeface="Times New Roman" panose="02020603050405020304" pitchFamily="18" charset="0"/>
                <a:cs typeface="Times New Roman" panose="02020603050405020304" pitchFamily="18" charset="0"/>
              </a:rPr>
              <a:t>Mag</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9B04F3F7-D72A-41F6-B753-39517AD62DE7}"/>
              </a:ext>
            </a:extLst>
          </p:cNvPr>
          <p:cNvSpPr txBox="1"/>
          <p:nvPr/>
        </p:nvSpPr>
        <p:spPr>
          <a:xfrm>
            <a:off x="7433388" y="2564904"/>
            <a:ext cx="1553630" cy="1938992"/>
          </a:xfrm>
          <a:prstGeom prst="rect">
            <a:avLst/>
          </a:prstGeom>
          <a:noFill/>
        </p:spPr>
        <p:txBody>
          <a:bodyPr wrap="none" rtlCol="0">
            <a:spAutoFit/>
          </a:bodyPr>
          <a:lstStyle/>
          <a:p>
            <a:pPr algn="ctr"/>
            <a:r>
              <a:rPr lang="en-US" altLang="zh-TW" sz="4000" dirty="0">
                <a:solidFill>
                  <a:srgbClr val="FF0000"/>
                </a:solidFill>
                <a:latin typeface="Times New Roman" panose="02020603050405020304" pitchFamily="18" charset="0"/>
                <a:cs typeface="Times New Roman" panose="02020603050405020304" pitchFamily="18" charset="0"/>
              </a:rPr>
              <a:t>SWI</a:t>
            </a:r>
          </a:p>
          <a:p>
            <a:pPr algn="ctr"/>
            <a:r>
              <a:rPr lang="en-US" altLang="zh-TW" sz="4000" dirty="0">
                <a:solidFill>
                  <a:srgbClr val="FF0000"/>
                </a:solidFill>
                <a:latin typeface="Times New Roman" panose="02020603050405020304" pitchFamily="18" charset="0"/>
                <a:cs typeface="Times New Roman" panose="02020603050405020304" pitchFamily="18" charset="0"/>
              </a:rPr>
              <a:t>+</a:t>
            </a:r>
          </a:p>
          <a:p>
            <a:pPr algn="ctr"/>
            <a:r>
              <a:rPr lang="en-US" altLang="zh-TW" sz="4000" dirty="0" err="1">
                <a:solidFill>
                  <a:srgbClr val="FF0000"/>
                </a:solidFill>
                <a:latin typeface="Times New Roman" panose="02020603050405020304" pitchFamily="18" charset="0"/>
                <a:cs typeface="Times New Roman" panose="02020603050405020304" pitchFamily="18" charset="0"/>
              </a:rPr>
              <a:t>mIP</a:t>
            </a:r>
            <a:r>
              <a:rPr lang="en-US" altLang="zh-TW" sz="4000" dirty="0">
                <a:solidFill>
                  <a:srgbClr val="FF0000"/>
                </a:solidFill>
                <a:latin typeface="Times New Roman" panose="02020603050405020304" pitchFamily="18" charset="0"/>
                <a:cs typeface="Times New Roman" panose="02020603050405020304" pitchFamily="18" charset="0"/>
              </a:rPr>
              <a:t>*1</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AF743241-8419-4A67-8370-02BDB3FDAA59}"/>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92BF9B4A-5320-411F-811B-70547414C712}"/>
              </a:ext>
            </a:extLst>
          </p:cNvPr>
          <p:cNvGrpSpPr/>
          <p:nvPr/>
        </p:nvGrpSpPr>
        <p:grpSpPr>
          <a:xfrm>
            <a:off x="4029040" y="6349446"/>
            <a:ext cx="1013909" cy="508554"/>
            <a:chOff x="1973915" y="5392432"/>
            <a:chExt cx="2740109" cy="1374377"/>
          </a:xfrm>
        </p:grpSpPr>
        <p:pic>
          <p:nvPicPr>
            <p:cNvPr id="11" name="圖片 10">
              <a:extLst>
                <a:ext uri="{FF2B5EF4-FFF2-40B4-BE49-F238E27FC236}">
                  <a16:creationId xmlns:a16="http://schemas.microsoft.com/office/drawing/2014/main" id="{F2CBFDAC-FFA9-46DB-846F-9AD9D871A5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2" name="矩形 11">
              <a:extLst>
                <a:ext uri="{FF2B5EF4-FFF2-40B4-BE49-F238E27FC236}">
                  <a16:creationId xmlns:a16="http://schemas.microsoft.com/office/drawing/2014/main" id="{3B55B364-1B48-432B-9249-135C0C38190C}"/>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E8D17FF7-2D37-473D-ACD9-57E2773C5B30}"/>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4270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FFD781-23A7-4DFB-9452-723258F5BFC5}"/>
              </a:ext>
            </a:extLst>
          </p:cNvPr>
          <p:cNvSpPr/>
          <p:nvPr/>
        </p:nvSpPr>
        <p:spPr>
          <a:xfrm>
            <a:off x="0" y="2348880"/>
            <a:ext cx="9144000" cy="2908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SWI </a:t>
            </a:r>
            <a:r>
              <a:rPr lang="en-US" altLang="zh-TW" dirty="0" err="1"/>
              <a:t>mIP</a:t>
            </a:r>
            <a:endParaRPr lang="zh-TW" altLang="en-US" dirty="0"/>
          </a:p>
        </p:txBody>
      </p:sp>
      <p:sp>
        <p:nvSpPr>
          <p:cNvPr id="3" name="內容版面配置區 2">
            <a:extLst>
              <a:ext uri="{FF2B5EF4-FFF2-40B4-BE49-F238E27FC236}">
                <a16:creationId xmlns:a16="http://schemas.microsoft.com/office/drawing/2014/main" id="{F7F70364-7087-4DB2-BEC8-F554DE1A7E02}"/>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995E9FD3-7B09-4BAD-BA09-622CB03C0875}"/>
              </a:ext>
            </a:extLst>
          </p:cNvPr>
          <p:cNvPicPr>
            <a:picLocks noChangeAspect="1"/>
          </p:cNvPicPr>
          <p:nvPr/>
        </p:nvPicPr>
        <p:blipFill rotWithShape="1">
          <a:blip r:embed="rId2"/>
          <a:srcRect l="16184" t="32282" r="21605" b="20000"/>
          <a:stretch/>
        </p:blipFill>
        <p:spPr>
          <a:xfrm>
            <a:off x="1475656" y="2348880"/>
            <a:ext cx="5688633" cy="2908920"/>
          </a:xfrm>
          <a:prstGeom prst="rect">
            <a:avLst/>
          </a:prstGeom>
        </p:spPr>
      </p:pic>
      <p:sp>
        <p:nvSpPr>
          <p:cNvPr id="7" name="文字方塊 6">
            <a:extLst>
              <a:ext uri="{FF2B5EF4-FFF2-40B4-BE49-F238E27FC236}">
                <a16:creationId xmlns:a16="http://schemas.microsoft.com/office/drawing/2014/main" id="{8813B626-5783-4F44-B6EC-928486D1D848}"/>
              </a:ext>
            </a:extLst>
          </p:cNvPr>
          <p:cNvSpPr txBox="1"/>
          <p:nvPr/>
        </p:nvSpPr>
        <p:spPr>
          <a:xfrm>
            <a:off x="582285" y="2564904"/>
            <a:ext cx="1125629" cy="707886"/>
          </a:xfrm>
          <a:prstGeom prst="rect">
            <a:avLst/>
          </a:prstGeom>
          <a:noFill/>
        </p:spPr>
        <p:txBody>
          <a:bodyPr wrap="none" rtlCol="0">
            <a:spAutoFit/>
          </a:bodyPr>
          <a:lstStyle/>
          <a:p>
            <a:r>
              <a:rPr lang="en-US" altLang="zh-TW" sz="4000" dirty="0">
                <a:solidFill>
                  <a:srgbClr val="FF0000"/>
                </a:solidFill>
                <a:latin typeface="Times New Roman" panose="02020603050405020304" pitchFamily="18" charset="0"/>
                <a:cs typeface="Times New Roman" panose="02020603050405020304" pitchFamily="18" charset="0"/>
              </a:rPr>
              <a:t>Mag</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C916C4BC-5E38-44A9-8A11-11B60F30718A}"/>
              </a:ext>
            </a:extLst>
          </p:cNvPr>
          <p:cNvSpPr txBox="1"/>
          <p:nvPr/>
        </p:nvSpPr>
        <p:spPr>
          <a:xfrm>
            <a:off x="7433388" y="2564904"/>
            <a:ext cx="1553630" cy="1938992"/>
          </a:xfrm>
          <a:prstGeom prst="rect">
            <a:avLst/>
          </a:prstGeom>
          <a:noFill/>
        </p:spPr>
        <p:txBody>
          <a:bodyPr wrap="none" rtlCol="0">
            <a:spAutoFit/>
          </a:bodyPr>
          <a:lstStyle/>
          <a:p>
            <a:pPr algn="ctr"/>
            <a:r>
              <a:rPr lang="en-US" altLang="zh-TW" sz="4000" dirty="0">
                <a:solidFill>
                  <a:srgbClr val="FF0000"/>
                </a:solidFill>
                <a:latin typeface="Times New Roman" panose="02020603050405020304" pitchFamily="18" charset="0"/>
                <a:cs typeface="Times New Roman" panose="02020603050405020304" pitchFamily="18" charset="0"/>
              </a:rPr>
              <a:t>SWI</a:t>
            </a:r>
          </a:p>
          <a:p>
            <a:pPr algn="ctr"/>
            <a:r>
              <a:rPr lang="en-US" altLang="zh-TW" sz="4000" dirty="0">
                <a:solidFill>
                  <a:srgbClr val="FF0000"/>
                </a:solidFill>
                <a:latin typeface="Times New Roman" panose="02020603050405020304" pitchFamily="18" charset="0"/>
                <a:cs typeface="Times New Roman" panose="02020603050405020304" pitchFamily="18" charset="0"/>
              </a:rPr>
              <a:t>+</a:t>
            </a:r>
          </a:p>
          <a:p>
            <a:pPr algn="ctr"/>
            <a:r>
              <a:rPr lang="en-US" altLang="zh-TW" sz="4000" dirty="0" err="1">
                <a:solidFill>
                  <a:srgbClr val="FF0000"/>
                </a:solidFill>
                <a:latin typeface="Times New Roman" panose="02020603050405020304" pitchFamily="18" charset="0"/>
                <a:cs typeface="Times New Roman" panose="02020603050405020304" pitchFamily="18" charset="0"/>
              </a:rPr>
              <a:t>mIP</a:t>
            </a:r>
            <a:r>
              <a:rPr lang="en-US" altLang="zh-TW" sz="4000" dirty="0">
                <a:solidFill>
                  <a:srgbClr val="FF0000"/>
                </a:solidFill>
                <a:latin typeface="Times New Roman" panose="02020603050405020304" pitchFamily="18" charset="0"/>
                <a:cs typeface="Times New Roman" panose="02020603050405020304" pitchFamily="18" charset="0"/>
              </a:rPr>
              <a:t>*2</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30982AFF-DC09-4F68-A634-F545273B9FC0}"/>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3D47E443-2462-4425-A31B-733EAAC97BDD}"/>
              </a:ext>
            </a:extLst>
          </p:cNvPr>
          <p:cNvGrpSpPr/>
          <p:nvPr/>
        </p:nvGrpSpPr>
        <p:grpSpPr>
          <a:xfrm>
            <a:off x="4029040" y="6349446"/>
            <a:ext cx="1013909" cy="508554"/>
            <a:chOff x="1973915" y="5392432"/>
            <a:chExt cx="2740109" cy="1374377"/>
          </a:xfrm>
        </p:grpSpPr>
        <p:pic>
          <p:nvPicPr>
            <p:cNvPr id="11" name="圖片 10">
              <a:extLst>
                <a:ext uri="{FF2B5EF4-FFF2-40B4-BE49-F238E27FC236}">
                  <a16:creationId xmlns:a16="http://schemas.microsoft.com/office/drawing/2014/main" id="{1E872962-F2B7-4D7B-A0EC-45EB854F2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2" name="矩形 11">
              <a:extLst>
                <a:ext uri="{FF2B5EF4-FFF2-40B4-BE49-F238E27FC236}">
                  <a16:creationId xmlns:a16="http://schemas.microsoft.com/office/drawing/2014/main" id="{C738D963-1FEC-4300-962B-7105E43FA591}"/>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6092A4B-07A3-4057-8A25-1F8124CE5254}"/>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31982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50BB9BB-7BBC-42C7-9877-6BFB516ECCD2}"/>
              </a:ext>
            </a:extLst>
          </p:cNvPr>
          <p:cNvSpPr/>
          <p:nvPr/>
        </p:nvSpPr>
        <p:spPr>
          <a:xfrm>
            <a:off x="0" y="2348880"/>
            <a:ext cx="9144000" cy="2908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SWI </a:t>
            </a:r>
            <a:r>
              <a:rPr lang="en-US" altLang="zh-TW" dirty="0" err="1"/>
              <a:t>mIP</a:t>
            </a:r>
            <a:endParaRPr lang="zh-TW" altLang="en-US" dirty="0"/>
          </a:p>
        </p:txBody>
      </p:sp>
      <p:sp>
        <p:nvSpPr>
          <p:cNvPr id="3" name="內容版面配置區 2">
            <a:extLst>
              <a:ext uri="{FF2B5EF4-FFF2-40B4-BE49-F238E27FC236}">
                <a16:creationId xmlns:a16="http://schemas.microsoft.com/office/drawing/2014/main" id="{F7F70364-7087-4DB2-BEC8-F554DE1A7E02}"/>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0296C5B5-E24F-4194-8EEC-CA6E8777EB94}"/>
              </a:ext>
            </a:extLst>
          </p:cNvPr>
          <p:cNvPicPr>
            <a:picLocks noChangeAspect="1"/>
          </p:cNvPicPr>
          <p:nvPr/>
        </p:nvPicPr>
        <p:blipFill rotWithShape="1">
          <a:blip r:embed="rId2"/>
          <a:srcRect l="16138" t="32282" r="20863" b="20000"/>
          <a:stretch/>
        </p:blipFill>
        <p:spPr>
          <a:xfrm>
            <a:off x="1475656" y="2348880"/>
            <a:ext cx="5760640" cy="2908920"/>
          </a:xfrm>
          <a:prstGeom prst="rect">
            <a:avLst/>
          </a:prstGeom>
        </p:spPr>
      </p:pic>
      <p:sp>
        <p:nvSpPr>
          <p:cNvPr id="7" name="文字方塊 6">
            <a:extLst>
              <a:ext uri="{FF2B5EF4-FFF2-40B4-BE49-F238E27FC236}">
                <a16:creationId xmlns:a16="http://schemas.microsoft.com/office/drawing/2014/main" id="{36AD2F01-967C-4055-ABB9-34FF02B239C0}"/>
              </a:ext>
            </a:extLst>
          </p:cNvPr>
          <p:cNvSpPr txBox="1"/>
          <p:nvPr/>
        </p:nvSpPr>
        <p:spPr>
          <a:xfrm>
            <a:off x="582285" y="2564904"/>
            <a:ext cx="1125629" cy="707886"/>
          </a:xfrm>
          <a:prstGeom prst="rect">
            <a:avLst/>
          </a:prstGeom>
          <a:noFill/>
        </p:spPr>
        <p:txBody>
          <a:bodyPr wrap="none" rtlCol="0">
            <a:spAutoFit/>
          </a:bodyPr>
          <a:lstStyle/>
          <a:p>
            <a:r>
              <a:rPr lang="en-US" altLang="zh-TW" sz="4000" dirty="0">
                <a:solidFill>
                  <a:srgbClr val="FF0000"/>
                </a:solidFill>
                <a:latin typeface="Times New Roman" panose="02020603050405020304" pitchFamily="18" charset="0"/>
                <a:cs typeface="Times New Roman" panose="02020603050405020304" pitchFamily="18" charset="0"/>
              </a:rPr>
              <a:t>Mag</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0F0EADAB-6B64-4F71-A150-D8F50256458C}"/>
              </a:ext>
            </a:extLst>
          </p:cNvPr>
          <p:cNvSpPr txBox="1"/>
          <p:nvPr/>
        </p:nvSpPr>
        <p:spPr>
          <a:xfrm>
            <a:off x="7433388" y="2564904"/>
            <a:ext cx="1553630" cy="1938992"/>
          </a:xfrm>
          <a:prstGeom prst="rect">
            <a:avLst/>
          </a:prstGeom>
          <a:noFill/>
        </p:spPr>
        <p:txBody>
          <a:bodyPr wrap="none" rtlCol="0">
            <a:spAutoFit/>
          </a:bodyPr>
          <a:lstStyle/>
          <a:p>
            <a:pPr algn="ctr"/>
            <a:r>
              <a:rPr lang="en-US" altLang="zh-TW" sz="4000" dirty="0">
                <a:solidFill>
                  <a:srgbClr val="FF0000"/>
                </a:solidFill>
                <a:latin typeface="Times New Roman" panose="02020603050405020304" pitchFamily="18" charset="0"/>
                <a:cs typeface="Times New Roman" panose="02020603050405020304" pitchFamily="18" charset="0"/>
              </a:rPr>
              <a:t>SWI</a:t>
            </a:r>
          </a:p>
          <a:p>
            <a:pPr algn="ctr"/>
            <a:r>
              <a:rPr lang="en-US" altLang="zh-TW" sz="4000" dirty="0">
                <a:solidFill>
                  <a:srgbClr val="FF0000"/>
                </a:solidFill>
                <a:latin typeface="Times New Roman" panose="02020603050405020304" pitchFamily="18" charset="0"/>
                <a:cs typeface="Times New Roman" panose="02020603050405020304" pitchFamily="18" charset="0"/>
              </a:rPr>
              <a:t>+</a:t>
            </a:r>
          </a:p>
          <a:p>
            <a:pPr algn="ctr"/>
            <a:r>
              <a:rPr lang="en-US" altLang="zh-TW" sz="4000" dirty="0" err="1">
                <a:solidFill>
                  <a:srgbClr val="FF0000"/>
                </a:solidFill>
                <a:latin typeface="Times New Roman" panose="02020603050405020304" pitchFamily="18" charset="0"/>
                <a:cs typeface="Times New Roman" panose="02020603050405020304" pitchFamily="18" charset="0"/>
              </a:rPr>
              <a:t>mIP</a:t>
            </a:r>
            <a:r>
              <a:rPr lang="en-US" altLang="zh-TW" sz="4000" dirty="0">
                <a:solidFill>
                  <a:srgbClr val="FF0000"/>
                </a:solidFill>
                <a:latin typeface="Times New Roman" panose="02020603050405020304" pitchFamily="18" charset="0"/>
                <a:cs typeface="Times New Roman" panose="02020603050405020304" pitchFamily="18" charset="0"/>
              </a:rPr>
              <a:t>*3</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019001FE-1F1A-4C4D-9498-B6A425AD3225}"/>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63F66094-7109-49D7-A171-CBEF414D3D45}"/>
              </a:ext>
            </a:extLst>
          </p:cNvPr>
          <p:cNvGrpSpPr/>
          <p:nvPr/>
        </p:nvGrpSpPr>
        <p:grpSpPr>
          <a:xfrm>
            <a:off x="4029040" y="6349446"/>
            <a:ext cx="1013909" cy="508554"/>
            <a:chOff x="1973915" y="5392432"/>
            <a:chExt cx="2740109" cy="1374377"/>
          </a:xfrm>
        </p:grpSpPr>
        <p:pic>
          <p:nvPicPr>
            <p:cNvPr id="11" name="圖片 10">
              <a:extLst>
                <a:ext uri="{FF2B5EF4-FFF2-40B4-BE49-F238E27FC236}">
                  <a16:creationId xmlns:a16="http://schemas.microsoft.com/office/drawing/2014/main" id="{51DAE390-4A68-4804-B78D-8B622F5C90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2" name="矩形 11">
              <a:extLst>
                <a:ext uri="{FF2B5EF4-FFF2-40B4-BE49-F238E27FC236}">
                  <a16:creationId xmlns:a16="http://schemas.microsoft.com/office/drawing/2014/main" id="{90C52C2A-425C-4EFD-AAB7-C59CFD8D1AA0}"/>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C66DA466-B459-4467-8372-907DF3FFD1EF}"/>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63077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C3FBED7-139B-4C75-B012-EF24777B2662}"/>
              </a:ext>
            </a:extLst>
          </p:cNvPr>
          <p:cNvSpPr/>
          <p:nvPr/>
        </p:nvSpPr>
        <p:spPr>
          <a:xfrm>
            <a:off x="0" y="2348880"/>
            <a:ext cx="9144000" cy="2908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SWI </a:t>
            </a:r>
            <a:r>
              <a:rPr lang="en-US" altLang="zh-TW" dirty="0" err="1"/>
              <a:t>mIP</a:t>
            </a:r>
            <a:endParaRPr lang="zh-TW" altLang="en-US" dirty="0"/>
          </a:p>
        </p:txBody>
      </p:sp>
      <p:pic>
        <p:nvPicPr>
          <p:cNvPr id="6" name="圖片 5">
            <a:extLst>
              <a:ext uri="{FF2B5EF4-FFF2-40B4-BE49-F238E27FC236}">
                <a16:creationId xmlns:a16="http://schemas.microsoft.com/office/drawing/2014/main" id="{E9ABF779-5047-468C-8BF2-C0793654E991}"/>
              </a:ext>
            </a:extLst>
          </p:cNvPr>
          <p:cNvPicPr>
            <a:picLocks noChangeAspect="1"/>
          </p:cNvPicPr>
          <p:nvPr/>
        </p:nvPicPr>
        <p:blipFill rotWithShape="1">
          <a:blip r:embed="rId2"/>
          <a:srcRect l="15414" t="34027" r="20800" b="19905"/>
          <a:stretch/>
        </p:blipFill>
        <p:spPr>
          <a:xfrm>
            <a:off x="1403648" y="2420888"/>
            <a:ext cx="5832648" cy="2808312"/>
          </a:xfrm>
          <a:prstGeom prst="rect">
            <a:avLst/>
          </a:prstGeom>
        </p:spPr>
      </p:pic>
      <p:sp>
        <p:nvSpPr>
          <p:cNvPr id="9" name="文字方塊 8">
            <a:extLst>
              <a:ext uri="{FF2B5EF4-FFF2-40B4-BE49-F238E27FC236}">
                <a16:creationId xmlns:a16="http://schemas.microsoft.com/office/drawing/2014/main" id="{C7D2EF72-9533-413D-96AC-D1337FA89BC6}"/>
              </a:ext>
            </a:extLst>
          </p:cNvPr>
          <p:cNvSpPr txBox="1"/>
          <p:nvPr/>
        </p:nvSpPr>
        <p:spPr>
          <a:xfrm>
            <a:off x="582285" y="2564904"/>
            <a:ext cx="1125629" cy="707886"/>
          </a:xfrm>
          <a:prstGeom prst="rect">
            <a:avLst/>
          </a:prstGeom>
          <a:noFill/>
        </p:spPr>
        <p:txBody>
          <a:bodyPr wrap="none" rtlCol="0">
            <a:spAutoFit/>
          </a:bodyPr>
          <a:lstStyle/>
          <a:p>
            <a:r>
              <a:rPr lang="en-US" altLang="zh-TW" sz="4000" dirty="0">
                <a:solidFill>
                  <a:srgbClr val="FF0000"/>
                </a:solidFill>
                <a:latin typeface="Times New Roman" panose="02020603050405020304" pitchFamily="18" charset="0"/>
                <a:cs typeface="Times New Roman" panose="02020603050405020304" pitchFamily="18" charset="0"/>
              </a:rPr>
              <a:t>Mag</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AD4E2BCA-1137-41DE-BE0A-0D98A20EE60E}"/>
              </a:ext>
            </a:extLst>
          </p:cNvPr>
          <p:cNvSpPr txBox="1"/>
          <p:nvPr/>
        </p:nvSpPr>
        <p:spPr>
          <a:xfrm>
            <a:off x="7433388" y="2564904"/>
            <a:ext cx="1553630" cy="1938992"/>
          </a:xfrm>
          <a:prstGeom prst="rect">
            <a:avLst/>
          </a:prstGeom>
          <a:noFill/>
        </p:spPr>
        <p:txBody>
          <a:bodyPr wrap="none" rtlCol="0">
            <a:spAutoFit/>
          </a:bodyPr>
          <a:lstStyle/>
          <a:p>
            <a:pPr algn="ctr"/>
            <a:r>
              <a:rPr lang="en-US" altLang="zh-TW" sz="4000" dirty="0">
                <a:solidFill>
                  <a:srgbClr val="FF0000"/>
                </a:solidFill>
                <a:latin typeface="Times New Roman" panose="02020603050405020304" pitchFamily="18" charset="0"/>
                <a:cs typeface="Times New Roman" panose="02020603050405020304" pitchFamily="18" charset="0"/>
              </a:rPr>
              <a:t>SWI</a:t>
            </a:r>
          </a:p>
          <a:p>
            <a:pPr algn="ctr"/>
            <a:r>
              <a:rPr lang="en-US" altLang="zh-TW" sz="4000" dirty="0">
                <a:solidFill>
                  <a:srgbClr val="FF0000"/>
                </a:solidFill>
                <a:latin typeface="Times New Roman" panose="02020603050405020304" pitchFamily="18" charset="0"/>
                <a:cs typeface="Times New Roman" panose="02020603050405020304" pitchFamily="18" charset="0"/>
              </a:rPr>
              <a:t>+</a:t>
            </a:r>
          </a:p>
          <a:p>
            <a:pPr algn="ctr"/>
            <a:r>
              <a:rPr lang="en-US" altLang="zh-TW" sz="4000" dirty="0" err="1">
                <a:solidFill>
                  <a:srgbClr val="FF0000"/>
                </a:solidFill>
                <a:latin typeface="Times New Roman" panose="02020603050405020304" pitchFamily="18" charset="0"/>
                <a:cs typeface="Times New Roman" panose="02020603050405020304" pitchFamily="18" charset="0"/>
              </a:rPr>
              <a:t>mIP</a:t>
            </a:r>
            <a:r>
              <a:rPr lang="en-US" altLang="zh-TW" sz="4000" dirty="0">
                <a:solidFill>
                  <a:srgbClr val="FF0000"/>
                </a:solidFill>
                <a:latin typeface="Times New Roman" panose="02020603050405020304" pitchFamily="18" charset="0"/>
                <a:cs typeface="Times New Roman" panose="02020603050405020304" pitchFamily="18" charset="0"/>
              </a:rPr>
              <a:t>*4</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170ACC54-BC87-44B8-9FCD-98BDA4E5D9E7}"/>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FCFFBE30-0039-4756-8635-3D303F13783F}"/>
              </a:ext>
            </a:extLst>
          </p:cNvPr>
          <p:cNvGrpSpPr/>
          <p:nvPr/>
        </p:nvGrpSpPr>
        <p:grpSpPr>
          <a:xfrm>
            <a:off x="4029040" y="6349446"/>
            <a:ext cx="1013909" cy="508554"/>
            <a:chOff x="1973915" y="5392432"/>
            <a:chExt cx="2740109" cy="1374377"/>
          </a:xfrm>
        </p:grpSpPr>
        <p:pic>
          <p:nvPicPr>
            <p:cNvPr id="12" name="圖片 11">
              <a:extLst>
                <a:ext uri="{FF2B5EF4-FFF2-40B4-BE49-F238E27FC236}">
                  <a16:creationId xmlns:a16="http://schemas.microsoft.com/office/drawing/2014/main" id="{5FA7093B-C423-4029-8127-529573C04C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3" name="矩形 12">
              <a:extLst>
                <a:ext uri="{FF2B5EF4-FFF2-40B4-BE49-F238E27FC236}">
                  <a16:creationId xmlns:a16="http://schemas.microsoft.com/office/drawing/2014/main" id="{AFBBD521-AF38-42FE-B5C2-E1B984D7CC6A}"/>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2FECF4AF-2609-448D-A9C1-FF92F5144591}"/>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2306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0D46B6F-2C89-4250-ABE8-A4311C19CBD8}"/>
              </a:ext>
            </a:extLst>
          </p:cNvPr>
          <p:cNvSpPr/>
          <p:nvPr/>
        </p:nvSpPr>
        <p:spPr>
          <a:xfrm>
            <a:off x="0" y="2348880"/>
            <a:ext cx="9144000" cy="2908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SWI </a:t>
            </a:r>
            <a:r>
              <a:rPr lang="en-US" altLang="zh-TW" dirty="0" err="1"/>
              <a:t>mIP</a:t>
            </a:r>
            <a:endParaRPr lang="zh-TW" altLang="en-US" dirty="0"/>
          </a:p>
        </p:txBody>
      </p:sp>
      <p:sp>
        <p:nvSpPr>
          <p:cNvPr id="3" name="內容版面配置區 2">
            <a:extLst>
              <a:ext uri="{FF2B5EF4-FFF2-40B4-BE49-F238E27FC236}">
                <a16:creationId xmlns:a16="http://schemas.microsoft.com/office/drawing/2014/main" id="{F7F70364-7087-4DB2-BEC8-F554DE1A7E02}"/>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66952B82-1381-4E60-BCD6-210BABE54D53}"/>
              </a:ext>
            </a:extLst>
          </p:cNvPr>
          <p:cNvPicPr>
            <a:picLocks noChangeAspect="1"/>
          </p:cNvPicPr>
          <p:nvPr/>
        </p:nvPicPr>
        <p:blipFill rotWithShape="1">
          <a:blip r:embed="rId2"/>
          <a:srcRect l="16138" t="32282" r="20863" b="20000"/>
          <a:stretch/>
        </p:blipFill>
        <p:spPr>
          <a:xfrm>
            <a:off x="1475656" y="2348880"/>
            <a:ext cx="5760640" cy="2908920"/>
          </a:xfrm>
          <a:prstGeom prst="rect">
            <a:avLst/>
          </a:prstGeom>
        </p:spPr>
      </p:pic>
      <p:sp>
        <p:nvSpPr>
          <p:cNvPr id="8" name="文字方塊 7">
            <a:extLst>
              <a:ext uri="{FF2B5EF4-FFF2-40B4-BE49-F238E27FC236}">
                <a16:creationId xmlns:a16="http://schemas.microsoft.com/office/drawing/2014/main" id="{A8C40583-988F-4810-825F-9C9D6FAD673E}"/>
              </a:ext>
            </a:extLst>
          </p:cNvPr>
          <p:cNvSpPr txBox="1"/>
          <p:nvPr/>
        </p:nvSpPr>
        <p:spPr>
          <a:xfrm>
            <a:off x="582285" y="2564904"/>
            <a:ext cx="1125629" cy="707886"/>
          </a:xfrm>
          <a:prstGeom prst="rect">
            <a:avLst/>
          </a:prstGeom>
          <a:noFill/>
        </p:spPr>
        <p:txBody>
          <a:bodyPr wrap="none" rtlCol="0">
            <a:spAutoFit/>
          </a:bodyPr>
          <a:lstStyle/>
          <a:p>
            <a:r>
              <a:rPr lang="en-US" altLang="zh-TW" sz="4000" dirty="0">
                <a:solidFill>
                  <a:srgbClr val="FF0000"/>
                </a:solidFill>
                <a:latin typeface="Times New Roman" panose="02020603050405020304" pitchFamily="18" charset="0"/>
                <a:cs typeface="Times New Roman" panose="02020603050405020304" pitchFamily="18" charset="0"/>
              </a:rPr>
              <a:t>Mag</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DDA23D14-8585-4DE2-8340-7E4CDA1B7534}"/>
              </a:ext>
            </a:extLst>
          </p:cNvPr>
          <p:cNvSpPr txBox="1"/>
          <p:nvPr/>
        </p:nvSpPr>
        <p:spPr>
          <a:xfrm>
            <a:off x="7433388" y="2564904"/>
            <a:ext cx="1553630" cy="1938992"/>
          </a:xfrm>
          <a:prstGeom prst="rect">
            <a:avLst/>
          </a:prstGeom>
          <a:noFill/>
        </p:spPr>
        <p:txBody>
          <a:bodyPr wrap="none" rtlCol="0">
            <a:spAutoFit/>
          </a:bodyPr>
          <a:lstStyle/>
          <a:p>
            <a:pPr algn="ctr"/>
            <a:r>
              <a:rPr lang="en-US" altLang="zh-TW" sz="4000" dirty="0">
                <a:solidFill>
                  <a:srgbClr val="FF0000"/>
                </a:solidFill>
                <a:latin typeface="Times New Roman" panose="02020603050405020304" pitchFamily="18" charset="0"/>
                <a:cs typeface="Times New Roman" panose="02020603050405020304" pitchFamily="18" charset="0"/>
              </a:rPr>
              <a:t>SWI</a:t>
            </a:r>
          </a:p>
          <a:p>
            <a:pPr algn="ctr"/>
            <a:r>
              <a:rPr lang="en-US" altLang="zh-TW" sz="4000" dirty="0">
                <a:solidFill>
                  <a:srgbClr val="FF0000"/>
                </a:solidFill>
                <a:latin typeface="Times New Roman" panose="02020603050405020304" pitchFamily="18" charset="0"/>
                <a:cs typeface="Times New Roman" panose="02020603050405020304" pitchFamily="18" charset="0"/>
              </a:rPr>
              <a:t>+</a:t>
            </a:r>
          </a:p>
          <a:p>
            <a:pPr algn="ctr"/>
            <a:r>
              <a:rPr lang="en-US" altLang="zh-TW" sz="4000" dirty="0" err="1">
                <a:solidFill>
                  <a:srgbClr val="FF0000"/>
                </a:solidFill>
                <a:latin typeface="Times New Roman" panose="02020603050405020304" pitchFamily="18" charset="0"/>
                <a:cs typeface="Times New Roman" panose="02020603050405020304" pitchFamily="18" charset="0"/>
              </a:rPr>
              <a:t>mIP</a:t>
            </a:r>
            <a:r>
              <a:rPr lang="en-US" altLang="zh-TW" sz="4000" dirty="0">
                <a:solidFill>
                  <a:srgbClr val="FF0000"/>
                </a:solidFill>
                <a:latin typeface="Times New Roman" panose="02020603050405020304" pitchFamily="18" charset="0"/>
                <a:cs typeface="Times New Roman" panose="02020603050405020304" pitchFamily="18" charset="0"/>
              </a:rPr>
              <a:t>*5</a:t>
            </a:r>
            <a:endParaRPr lang="zh-TW" altLang="en-US" sz="4000"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6EDB0C24-A58E-44C4-AAC3-77578CD4B36E}"/>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065A13E6-B6B9-4EB7-A226-32D9608271C8}"/>
              </a:ext>
            </a:extLst>
          </p:cNvPr>
          <p:cNvGrpSpPr/>
          <p:nvPr/>
        </p:nvGrpSpPr>
        <p:grpSpPr>
          <a:xfrm>
            <a:off x="4029040" y="6349446"/>
            <a:ext cx="1013909" cy="508554"/>
            <a:chOff x="1973915" y="5392432"/>
            <a:chExt cx="2740109" cy="1374377"/>
          </a:xfrm>
        </p:grpSpPr>
        <p:pic>
          <p:nvPicPr>
            <p:cNvPr id="12" name="圖片 11">
              <a:extLst>
                <a:ext uri="{FF2B5EF4-FFF2-40B4-BE49-F238E27FC236}">
                  <a16:creationId xmlns:a16="http://schemas.microsoft.com/office/drawing/2014/main" id="{000BC45B-A98B-4713-9CA6-55FFD01D1F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3" name="矩形 12">
              <a:extLst>
                <a:ext uri="{FF2B5EF4-FFF2-40B4-BE49-F238E27FC236}">
                  <a16:creationId xmlns:a16="http://schemas.microsoft.com/office/drawing/2014/main" id="{667555CC-707F-4517-8567-D83F01ADA7E5}"/>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7DA0DB1-CE87-451C-8EE8-968FE7903D1B}"/>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276968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BFF965-95CD-49F0-B08A-2D1F4651020C}"/>
              </a:ext>
            </a:extLst>
          </p:cNvPr>
          <p:cNvSpPr>
            <a:spLocks noGrp="1"/>
          </p:cNvSpPr>
          <p:nvPr>
            <p:ph type="title"/>
          </p:nvPr>
        </p:nvSpPr>
        <p:spPr>
          <a:xfrm>
            <a:off x="457200" y="2857500"/>
            <a:ext cx="8229600" cy="1143000"/>
          </a:xfrm>
        </p:spPr>
        <p:txBody>
          <a:bodyPr/>
          <a:lstStyle/>
          <a:p>
            <a:r>
              <a:rPr lang="en-US" altLang="zh-TW" dirty="0" err="1"/>
              <a:t>Matlab</a:t>
            </a:r>
            <a:r>
              <a:rPr lang="en-US" altLang="zh-TW" dirty="0"/>
              <a:t> code</a:t>
            </a:r>
            <a:endParaRPr lang="zh-TW" altLang="en-US" dirty="0"/>
          </a:p>
        </p:txBody>
      </p:sp>
      <p:sp>
        <p:nvSpPr>
          <p:cNvPr id="3" name="矩形 2">
            <a:extLst>
              <a:ext uri="{FF2B5EF4-FFF2-40B4-BE49-F238E27FC236}">
                <a16:creationId xmlns:a16="http://schemas.microsoft.com/office/drawing/2014/main" id="{46FD8E9F-12EE-42F8-BF27-6DA1A71C6DA8}"/>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66D52992-96DE-4A3C-A3CF-116C98532EC4}"/>
              </a:ext>
            </a:extLst>
          </p:cNvPr>
          <p:cNvGrpSpPr/>
          <p:nvPr/>
        </p:nvGrpSpPr>
        <p:grpSpPr>
          <a:xfrm>
            <a:off x="4029040" y="6349446"/>
            <a:ext cx="1013909" cy="508554"/>
            <a:chOff x="1973915" y="5392432"/>
            <a:chExt cx="2740109" cy="1374377"/>
          </a:xfrm>
        </p:grpSpPr>
        <p:pic>
          <p:nvPicPr>
            <p:cNvPr id="5" name="圖片 4">
              <a:extLst>
                <a:ext uri="{FF2B5EF4-FFF2-40B4-BE49-F238E27FC236}">
                  <a16:creationId xmlns:a16="http://schemas.microsoft.com/office/drawing/2014/main" id="{0A24FF00-2BAB-4D74-8764-B2670677F5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6" name="矩形 5">
              <a:extLst>
                <a:ext uri="{FF2B5EF4-FFF2-40B4-BE49-F238E27FC236}">
                  <a16:creationId xmlns:a16="http://schemas.microsoft.com/office/drawing/2014/main" id="{51654EFE-00BE-473F-B347-20C3BD0CC9C6}"/>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EF9E082-328C-41CC-8480-53FA0E7B5D66}"/>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6887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74638"/>
            <a:ext cx="8784976" cy="1143000"/>
          </a:xfrm>
        </p:spPr>
        <p:txBody>
          <a:bodyPr/>
          <a:lstStyle/>
          <a:p>
            <a:r>
              <a:rPr lang="en-US" altLang="zh-TW" dirty="0">
                <a:solidFill>
                  <a:srgbClr val="0C234B"/>
                </a:solidFill>
              </a:rPr>
              <a:t>Susceptibility-weighted imaging (SWI)</a:t>
            </a:r>
            <a:endParaRPr lang="zh-TW" altLang="en-US" dirty="0">
              <a:solidFill>
                <a:srgbClr val="0C234B"/>
              </a:solidFill>
            </a:endParaRPr>
          </a:p>
        </p:txBody>
      </p:sp>
      <p:sp>
        <p:nvSpPr>
          <p:cNvPr id="3" name="內容版面配置區 2"/>
          <p:cNvSpPr>
            <a:spLocks noGrp="1"/>
          </p:cNvSpPr>
          <p:nvPr>
            <p:ph idx="1"/>
          </p:nvPr>
        </p:nvSpPr>
        <p:spPr>
          <a:xfrm>
            <a:off x="179512" y="2564904"/>
            <a:ext cx="8784976" cy="2664296"/>
          </a:xfrm>
        </p:spPr>
        <p:txBody>
          <a:bodyPr/>
          <a:lstStyle/>
          <a:p>
            <a:pPr marL="0" indent="0" algn="ctr">
              <a:buNone/>
            </a:pPr>
            <a:r>
              <a:rPr lang="en-US" altLang="zh-TW" sz="3600" b="1" i="1" dirty="0">
                <a:solidFill>
                  <a:srgbClr val="0C234B"/>
                </a:solidFill>
                <a:latin typeface="Times New Roman" panose="02020603050405020304" pitchFamily="18" charset="0"/>
                <a:cs typeface="Times New Roman" panose="02020603050405020304" pitchFamily="18" charset="0"/>
              </a:rPr>
              <a:t>Susceptibility-weighted imaging (SWI) is a technique, which uses tissue magnetic susceptibility differences to generate a unique contrast</a:t>
            </a:r>
            <a:endParaRPr lang="zh-TW" altLang="en-US" sz="3600" b="1" i="1" dirty="0">
              <a:solidFill>
                <a:srgbClr val="0C234B"/>
              </a:solidFill>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9F9412A4-B8A9-4DC4-A44F-187D7F6CF3CE}"/>
              </a:ext>
            </a:extLst>
          </p:cNvPr>
          <p:cNvSpPr txBox="1"/>
          <p:nvPr/>
        </p:nvSpPr>
        <p:spPr>
          <a:xfrm>
            <a:off x="2339752" y="4916488"/>
            <a:ext cx="6696744" cy="769441"/>
          </a:xfrm>
          <a:prstGeom prst="rect">
            <a:avLst/>
          </a:prstGeom>
          <a:noFill/>
        </p:spPr>
        <p:txBody>
          <a:bodyPr wrap="square" rtlCol="0">
            <a:spAutoFit/>
          </a:bodyPr>
          <a:lstStyle/>
          <a:p>
            <a:pPr algn="r"/>
            <a:r>
              <a:rPr lang="en-US" altLang="zh-TW" sz="1000" b="1" i="1" dirty="0"/>
              <a:t>Susceptibility-Weighted Imaging: Technical Aspects and Clinical Applications, Part 1</a:t>
            </a:r>
          </a:p>
          <a:p>
            <a:pPr algn="r"/>
            <a:r>
              <a:rPr lang="en-US" altLang="zh-TW" sz="1000" i="1" dirty="0"/>
              <a:t>E.M. </a:t>
            </a:r>
            <a:r>
              <a:rPr lang="en-US" altLang="zh-TW" sz="1000" i="1" dirty="0" err="1"/>
              <a:t>Haacke</a:t>
            </a:r>
            <a:r>
              <a:rPr lang="en-US" altLang="zh-TW" sz="1000" i="1" dirty="0"/>
              <a:t>, S. Mittal, Z. Wu, J. </a:t>
            </a:r>
            <a:r>
              <a:rPr lang="en-US" altLang="zh-TW" sz="1000" i="1" dirty="0" err="1"/>
              <a:t>Neelavalli</a:t>
            </a:r>
            <a:r>
              <a:rPr lang="en-US" altLang="zh-TW" sz="1000" i="1" dirty="0"/>
              <a:t> and Y.-C.N. Cheng</a:t>
            </a:r>
          </a:p>
          <a:p>
            <a:pPr algn="r"/>
            <a:r>
              <a:rPr lang="en-US" altLang="zh-TW" sz="1000" i="1" dirty="0"/>
              <a:t>American Journal of Neuroradiology January 2009, 30 (1) 19-30</a:t>
            </a:r>
          </a:p>
          <a:p>
            <a:pPr algn="r"/>
            <a:endParaRPr lang="zh-TW" altLang="en-US" sz="1400" dirty="0"/>
          </a:p>
        </p:txBody>
      </p:sp>
      <p:sp>
        <p:nvSpPr>
          <p:cNvPr id="7" name="矩形 6">
            <a:extLst>
              <a:ext uri="{FF2B5EF4-FFF2-40B4-BE49-F238E27FC236}">
                <a16:creationId xmlns:a16="http://schemas.microsoft.com/office/drawing/2014/main" id="{71DA8806-E456-46FE-9B18-0B8FF4EF170C}"/>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 name="群組 7">
            <a:extLst>
              <a:ext uri="{FF2B5EF4-FFF2-40B4-BE49-F238E27FC236}">
                <a16:creationId xmlns:a16="http://schemas.microsoft.com/office/drawing/2014/main" id="{08595DE2-EBD8-4CAD-9E9E-076FDB7AE723}"/>
              </a:ext>
            </a:extLst>
          </p:cNvPr>
          <p:cNvGrpSpPr/>
          <p:nvPr/>
        </p:nvGrpSpPr>
        <p:grpSpPr>
          <a:xfrm>
            <a:off x="4029040" y="6349446"/>
            <a:ext cx="1013909" cy="508554"/>
            <a:chOff x="1973915" y="5392432"/>
            <a:chExt cx="2740109" cy="1374377"/>
          </a:xfrm>
        </p:grpSpPr>
        <p:pic>
          <p:nvPicPr>
            <p:cNvPr id="9" name="圖片 8">
              <a:extLst>
                <a:ext uri="{FF2B5EF4-FFF2-40B4-BE49-F238E27FC236}">
                  <a16:creationId xmlns:a16="http://schemas.microsoft.com/office/drawing/2014/main" id="{2E5908FF-D8DF-4977-A8B9-167AB1865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0" name="矩形 9">
              <a:extLst>
                <a:ext uri="{FF2B5EF4-FFF2-40B4-BE49-F238E27FC236}">
                  <a16:creationId xmlns:a16="http://schemas.microsoft.com/office/drawing/2014/main" id="{41AB2E3B-A4D1-4F78-A517-CA6F4B0CE747}"/>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13E08C8-98AC-4D28-AFD2-31D89CF133D8}"/>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94328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圖片 1"/>
          <p:cNvPicPr>
            <a:picLocks noChangeAspect="1"/>
          </p:cNvPicPr>
          <p:nvPr/>
        </p:nvPicPr>
        <p:blipFill rotWithShape="1">
          <a:blip r:embed="rId3">
            <a:extLst>
              <a:ext uri="{28A0092B-C50C-407E-A947-70E740481C1C}">
                <a14:useLocalDpi xmlns:a14="http://schemas.microsoft.com/office/drawing/2010/main" val="0"/>
              </a:ext>
            </a:extLst>
          </a:blip>
          <a:srcRect b="20705"/>
          <a:stretch/>
        </p:blipFill>
        <p:spPr bwMode="auto">
          <a:xfrm>
            <a:off x="-36513" y="-1588"/>
            <a:ext cx="9180513" cy="544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ctrTitle"/>
          </p:nvPr>
        </p:nvSpPr>
        <p:spPr>
          <a:xfrm>
            <a:off x="35496" y="3644900"/>
            <a:ext cx="9001000" cy="1470025"/>
          </a:xfrm>
        </p:spPr>
        <p:txBody>
          <a:bodyPr/>
          <a:lstStyle/>
          <a:p>
            <a:r>
              <a:rPr lang="en-US" altLang="zh-TW" b="1" dirty="0">
                <a:solidFill>
                  <a:srgbClr val="002060"/>
                </a:solidFill>
              </a:rPr>
              <a:t>A new SWI (combined SWI and SWAN) technique in visualizing </a:t>
            </a:r>
            <a:r>
              <a:rPr lang="en-US" altLang="zh-TW" b="1" dirty="0" err="1">
                <a:solidFill>
                  <a:srgbClr val="002060"/>
                </a:solidFill>
              </a:rPr>
              <a:t>nigrosome</a:t>
            </a:r>
            <a:r>
              <a:rPr lang="en-US" altLang="zh-TW" b="1" dirty="0">
                <a:solidFill>
                  <a:srgbClr val="002060"/>
                </a:solidFill>
              </a:rPr>
              <a:t> 1 of the substantia </a:t>
            </a:r>
            <a:r>
              <a:rPr lang="en-US" altLang="zh-TW" b="1" dirty="0" err="1">
                <a:solidFill>
                  <a:srgbClr val="002060"/>
                </a:solidFill>
              </a:rPr>
              <a:t>nigra</a:t>
            </a:r>
            <a:endParaRPr lang="zh-TW" altLang="zh-TW" dirty="0">
              <a:solidFill>
                <a:srgbClr val="002060"/>
              </a:solidFill>
            </a:endParaRPr>
          </a:p>
        </p:txBody>
      </p:sp>
      <p:sp>
        <p:nvSpPr>
          <p:cNvPr id="4" name="標題 1">
            <a:extLst>
              <a:ext uri="{FF2B5EF4-FFF2-40B4-BE49-F238E27FC236}">
                <a16:creationId xmlns:a16="http://schemas.microsoft.com/office/drawing/2014/main" id="{32F926DA-4E48-46B1-BC4A-9D3458E5748E}"/>
              </a:ext>
            </a:extLst>
          </p:cNvPr>
          <p:cNvSpPr txBox="1">
            <a:spLocks/>
          </p:cNvSpPr>
          <p:nvPr/>
        </p:nvSpPr>
        <p:spPr bwMode="auto">
          <a:xfrm>
            <a:off x="70992" y="1196752"/>
            <a:ext cx="907300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r>
              <a:rPr kumimoji="0" lang="en-US" altLang="zh-TW" sz="7200" b="1" dirty="0">
                <a:solidFill>
                  <a:srgbClr val="002060"/>
                </a:solidFill>
              </a:rPr>
              <a:t>My </a:t>
            </a:r>
            <a:r>
              <a:rPr kumimoji="0" lang="en-US" altLang="zh-TW" sz="8000" b="1" dirty="0">
                <a:solidFill>
                  <a:srgbClr val="002060"/>
                </a:solidFill>
              </a:rPr>
              <a:t>Project</a:t>
            </a:r>
            <a:endParaRPr kumimoji="0" lang="en-US" altLang="zh-TW" sz="7200" b="1" dirty="0">
              <a:solidFill>
                <a:srgbClr val="002060"/>
              </a:solidFill>
            </a:endParaRPr>
          </a:p>
        </p:txBody>
      </p:sp>
      <p:sp>
        <p:nvSpPr>
          <p:cNvPr id="5" name="文字方塊 4">
            <a:extLst>
              <a:ext uri="{FF2B5EF4-FFF2-40B4-BE49-F238E27FC236}">
                <a16:creationId xmlns:a16="http://schemas.microsoft.com/office/drawing/2014/main" id="{3E717AAF-FE59-49E4-839C-C3FCB08DC38D}"/>
              </a:ext>
            </a:extLst>
          </p:cNvPr>
          <p:cNvSpPr txBox="1"/>
          <p:nvPr/>
        </p:nvSpPr>
        <p:spPr>
          <a:xfrm>
            <a:off x="6296387" y="5800537"/>
            <a:ext cx="2675989" cy="400110"/>
          </a:xfrm>
          <a:prstGeom prst="rect">
            <a:avLst/>
          </a:prstGeom>
          <a:noFill/>
        </p:spPr>
        <p:txBody>
          <a:bodyPr wrap="none" rtlCol="0">
            <a:spAutoFit/>
          </a:bodyPr>
          <a:lstStyle/>
          <a:p>
            <a:r>
              <a:rPr lang="en-US" altLang="zh-TW" sz="2000" b="1" dirty="0">
                <a:solidFill>
                  <a:srgbClr val="AC5442"/>
                </a:solidFill>
                <a:latin typeface="Times New Roman" panose="02020603050405020304" pitchFamily="18" charset="0"/>
                <a:cs typeface="Times New Roman" panose="02020603050405020304" pitchFamily="18" charset="0"/>
              </a:rPr>
              <a:t>Tzu-Wei (Charles) Lee</a:t>
            </a:r>
            <a:endParaRPr lang="zh-TW" altLang="en-US" sz="2000" b="1" dirty="0">
              <a:solidFill>
                <a:srgbClr val="AC5442"/>
              </a:solidFill>
              <a:latin typeface="Times New Roman" panose="02020603050405020304" pitchFamily="18" charset="0"/>
              <a:cs typeface="Times New Roman" panose="02020603050405020304" pitchFamily="18" charset="0"/>
            </a:endParaRPr>
          </a:p>
        </p:txBody>
      </p:sp>
      <p:grpSp>
        <p:nvGrpSpPr>
          <p:cNvPr id="7" name="群組 6">
            <a:extLst>
              <a:ext uri="{FF2B5EF4-FFF2-40B4-BE49-F238E27FC236}">
                <a16:creationId xmlns:a16="http://schemas.microsoft.com/office/drawing/2014/main" id="{0717B33F-9F59-4704-87B3-CFBDFB85D24B}"/>
              </a:ext>
            </a:extLst>
          </p:cNvPr>
          <p:cNvGrpSpPr/>
          <p:nvPr/>
        </p:nvGrpSpPr>
        <p:grpSpPr>
          <a:xfrm>
            <a:off x="4029040" y="6349446"/>
            <a:ext cx="1013909" cy="508554"/>
            <a:chOff x="1973915" y="5392432"/>
            <a:chExt cx="2740109" cy="1374377"/>
          </a:xfrm>
        </p:grpSpPr>
        <p:pic>
          <p:nvPicPr>
            <p:cNvPr id="8" name="圖片 7">
              <a:extLst>
                <a:ext uri="{FF2B5EF4-FFF2-40B4-BE49-F238E27FC236}">
                  <a16:creationId xmlns:a16="http://schemas.microsoft.com/office/drawing/2014/main" id="{2172D396-8F0F-47ED-BBFD-67769AA9E1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9" name="矩形 8">
              <a:extLst>
                <a:ext uri="{FF2B5EF4-FFF2-40B4-BE49-F238E27FC236}">
                  <a16:creationId xmlns:a16="http://schemas.microsoft.com/office/drawing/2014/main" id="{24BAC626-EE41-400C-A9D6-6E7D3D35FB90}"/>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B0CEBDC1-3498-48BB-A433-3EA8E6B8B9F5}"/>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1" name="圖片 10">
            <a:extLst>
              <a:ext uri="{FF2B5EF4-FFF2-40B4-BE49-F238E27FC236}">
                <a16:creationId xmlns:a16="http://schemas.microsoft.com/office/drawing/2014/main" id="{FCC6C663-49AA-4DCE-A8DE-8D29BFCD7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941" y="5483623"/>
            <a:ext cx="2740109" cy="1374377"/>
          </a:xfrm>
          <a:prstGeom prst="rect">
            <a:avLst/>
          </a:prstGeom>
        </p:spPr>
      </p:pic>
    </p:spTree>
    <p:extLst>
      <p:ext uri="{BB962C8B-B14F-4D97-AF65-F5344CB8AC3E}">
        <p14:creationId xmlns:p14="http://schemas.microsoft.com/office/powerpoint/2010/main" val="300782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B86C61F1-A712-41E1-808D-F9BF4B5923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640" y="1467296"/>
            <a:ext cx="2670419" cy="1812070"/>
          </a:xfrm>
          <a:prstGeom prst="rect">
            <a:avLst/>
          </a:prstGeom>
        </p:spPr>
      </p:pic>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Swallow Tail in Parkinson’s Disease</a:t>
            </a:r>
            <a:endParaRPr lang="zh-TW" altLang="en-US" dirty="0"/>
          </a:p>
        </p:txBody>
      </p:sp>
      <p:sp>
        <p:nvSpPr>
          <p:cNvPr id="3" name="內容版面配置區 2">
            <a:extLst>
              <a:ext uri="{FF2B5EF4-FFF2-40B4-BE49-F238E27FC236}">
                <a16:creationId xmlns:a16="http://schemas.microsoft.com/office/drawing/2014/main" id="{F7F70364-7087-4DB2-BEC8-F554DE1A7E02}"/>
              </a:ext>
            </a:extLst>
          </p:cNvPr>
          <p:cNvSpPr>
            <a:spLocks noGrp="1"/>
          </p:cNvSpPr>
          <p:nvPr>
            <p:ph idx="1"/>
          </p:nvPr>
        </p:nvSpPr>
        <p:spPr>
          <a:xfrm>
            <a:off x="457200" y="1600200"/>
            <a:ext cx="8229600" cy="4525963"/>
          </a:xfrm>
        </p:spPr>
        <p:txBody>
          <a:bodyPr/>
          <a:lstStyle/>
          <a:p>
            <a:r>
              <a:rPr lang="en-US" altLang="zh-TW" dirty="0"/>
              <a:t>Swallow tail</a:t>
            </a:r>
            <a:endParaRPr lang="zh-TW" altLang="en-US" dirty="0"/>
          </a:p>
        </p:txBody>
      </p:sp>
      <p:pic>
        <p:nvPicPr>
          <p:cNvPr id="6" name="圖片 5">
            <a:extLst>
              <a:ext uri="{FF2B5EF4-FFF2-40B4-BE49-F238E27FC236}">
                <a16:creationId xmlns:a16="http://schemas.microsoft.com/office/drawing/2014/main" id="{73C52CC8-0485-4B31-B09D-47948299EA20}"/>
              </a:ext>
            </a:extLst>
          </p:cNvPr>
          <p:cNvPicPr>
            <a:picLocks noChangeAspect="1"/>
          </p:cNvPicPr>
          <p:nvPr/>
        </p:nvPicPr>
        <p:blipFill rotWithShape="1">
          <a:blip r:embed="rId4">
            <a:extLst>
              <a:ext uri="{28A0092B-C50C-407E-A947-70E740481C1C}">
                <a14:useLocalDpi xmlns:a14="http://schemas.microsoft.com/office/drawing/2010/main" val="0"/>
              </a:ext>
            </a:extLst>
          </a:blip>
          <a:srcRect l="24260" t="10859" r="19136" b="13532"/>
          <a:stretch/>
        </p:blipFill>
        <p:spPr>
          <a:xfrm>
            <a:off x="323528" y="2348880"/>
            <a:ext cx="3024336" cy="3024336"/>
          </a:xfrm>
          <a:prstGeom prst="rect">
            <a:avLst/>
          </a:prstGeom>
        </p:spPr>
      </p:pic>
      <p:sp>
        <p:nvSpPr>
          <p:cNvPr id="7" name="框架 6">
            <a:extLst>
              <a:ext uri="{FF2B5EF4-FFF2-40B4-BE49-F238E27FC236}">
                <a16:creationId xmlns:a16="http://schemas.microsoft.com/office/drawing/2014/main" id="{6AF51CE3-7767-4D6E-81CF-243EA1325AC7}"/>
              </a:ext>
            </a:extLst>
          </p:cNvPr>
          <p:cNvSpPr/>
          <p:nvPr/>
        </p:nvSpPr>
        <p:spPr>
          <a:xfrm>
            <a:off x="1475656" y="3861048"/>
            <a:ext cx="648072" cy="360040"/>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17" name="直線接點 16">
            <a:extLst>
              <a:ext uri="{FF2B5EF4-FFF2-40B4-BE49-F238E27FC236}">
                <a16:creationId xmlns:a16="http://schemas.microsoft.com/office/drawing/2014/main" id="{CE37326A-8E3C-4F0F-9A19-4350CD1830CB}"/>
              </a:ext>
            </a:extLst>
          </p:cNvPr>
          <p:cNvCxnSpPr>
            <a:cxnSpLocks/>
          </p:cNvCxnSpPr>
          <p:nvPr/>
        </p:nvCxnSpPr>
        <p:spPr>
          <a:xfrm flipV="1">
            <a:off x="2123728" y="1361791"/>
            <a:ext cx="1664866" cy="2499257"/>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BEE3A65-583E-4EB6-8FCF-3BE9BE1CBD43}"/>
              </a:ext>
            </a:extLst>
          </p:cNvPr>
          <p:cNvCxnSpPr>
            <a:cxnSpLocks/>
          </p:cNvCxnSpPr>
          <p:nvPr/>
        </p:nvCxnSpPr>
        <p:spPr>
          <a:xfrm flipV="1">
            <a:off x="2123728" y="4041068"/>
            <a:ext cx="1664866" cy="18002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CECB4AED-57F3-4BF7-A4D1-393DBE8E95F3}"/>
              </a:ext>
            </a:extLst>
          </p:cNvPr>
          <p:cNvGrpSpPr/>
          <p:nvPr/>
        </p:nvGrpSpPr>
        <p:grpSpPr>
          <a:xfrm>
            <a:off x="3788594" y="1346785"/>
            <a:ext cx="3312368" cy="2679301"/>
            <a:chOff x="4716016" y="1417638"/>
            <a:chExt cx="3312368" cy="2679301"/>
          </a:xfrm>
        </p:grpSpPr>
        <p:pic>
          <p:nvPicPr>
            <p:cNvPr id="15" name="圖片 14">
              <a:extLst>
                <a:ext uri="{FF2B5EF4-FFF2-40B4-BE49-F238E27FC236}">
                  <a16:creationId xmlns:a16="http://schemas.microsoft.com/office/drawing/2014/main" id="{38A85154-0997-429D-8C29-25CD76BA4858}"/>
                </a:ext>
              </a:extLst>
            </p:cNvPr>
            <p:cNvPicPr>
              <a:picLocks noChangeAspect="1"/>
            </p:cNvPicPr>
            <p:nvPr/>
          </p:nvPicPr>
          <p:blipFill rotWithShape="1">
            <a:blip r:embed="rId5">
              <a:extLst>
                <a:ext uri="{28A0092B-C50C-407E-A947-70E740481C1C}">
                  <a14:useLocalDpi xmlns:a14="http://schemas.microsoft.com/office/drawing/2010/main" val="0"/>
                </a:ext>
              </a:extLst>
            </a:blip>
            <a:srcRect l="23651" t="25868" r="19743" b="13316"/>
            <a:stretch/>
          </p:blipFill>
          <p:spPr>
            <a:xfrm>
              <a:off x="4716016" y="1417638"/>
              <a:ext cx="3312368" cy="2664296"/>
            </a:xfrm>
            <a:prstGeom prst="rect">
              <a:avLst/>
            </a:prstGeom>
          </p:spPr>
        </p:pic>
        <p:sp>
          <p:nvSpPr>
            <p:cNvPr id="20" name="手繪多邊形: 圖案 19">
              <a:extLst>
                <a:ext uri="{FF2B5EF4-FFF2-40B4-BE49-F238E27FC236}">
                  <a16:creationId xmlns:a16="http://schemas.microsoft.com/office/drawing/2014/main" id="{7E31C360-35FE-4D50-B9DF-6B20CB25CBA3}"/>
                </a:ext>
              </a:extLst>
            </p:cNvPr>
            <p:cNvSpPr/>
            <p:nvPr/>
          </p:nvSpPr>
          <p:spPr>
            <a:xfrm>
              <a:off x="6846094" y="1833563"/>
              <a:ext cx="762946" cy="1048316"/>
            </a:xfrm>
            <a:custGeom>
              <a:avLst/>
              <a:gdLst>
                <a:gd name="connsiteX0" fmla="*/ 397669 w 762946"/>
                <a:gd name="connsiteY0" fmla="*/ 1045368 h 1048316"/>
                <a:gd name="connsiteX1" fmla="*/ 390525 w 762946"/>
                <a:gd name="connsiteY1" fmla="*/ 1033462 h 1048316"/>
                <a:gd name="connsiteX2" fmla="*/ 388144 w 762946"/>
                <a:gd name="connsiteY2" fmla="*/ 1023937 h 1048316"/>
                <a:gd name="connsiteX3" fmla="*/ 385762 w 762946"/>
                <a:gd name="connsiteY3" fmla="*/ 971550 h 1048316"/>
                <a:gd name="connsiteX4" fmla="*/ 381000 w 762946"/>
                <a:gd name="connsiteY4" fmla="*/ 947737 h 1048316"/>
                <a:gd name="connsiteX5" fmla="*/ 373856 w 762946"/>
                <a:gd name="connsiteY5" fmla="*/ 940593 h 1048316"/>
                <a:gd name="connsiteX6" fmla="*/ 371475 w 762946"/>
                <a:gd name="connsiteY6" fmla="*/ 931068 h 1048316"/>
                <a:gd name="connsiteX7" fmla="*/ 364331 w 762946"/>
                <a:gd name="connsiteY7" fmla="*/ 907256 h 1048316"/>
                <a:gd name="connsiteX8" fmla="*/ 357187 w 762946"/>
                <a:gd name="connsiteY8" fmla="*/ 900112 h 1048316"/>
                <a:gd name="connsiteX9" fmla="*/ 352425 w 762946"/>
                <a:gd name="connsiteY9" fmla="*/ 888206 h 1048316"/>
                <a:gd name="connsiteX10" fmla="*/ 342900 w 762946"/>
                <a:gd name="connsiteY10" fmla="*/ 873918 h 1048316"/>
                <a:gd name="connsiteX11" fmla="*/ 319087 w 762946"/>
                <a:gd name="connsiteY11" fmla="*/ 845343 h 1048316"/>
                <a:gd name="connsiteX12" fmla="*/ 302419 w 762946"/>
                <a:gd name="connsiteY12" fmla="*/ 835818 h 1048316"/>
                <a:gd name="connsiteX13" fmla="*/ 295275 w 762946"/>
                <a:gd name="connsiteY13" fmla="*/ 828675 h 1048316"/>
                <a:gd name="connsiteX14" fmla="*/ 288131 w 762946"/>
                <a:gd name="connsiteY14" fmla="*/ 823912 h 1048316"/>
                <a:gd name="connsiteX15" fmla="*/ 273844 w 762946"/>
                <a:gd name="connsiteY15" fmla="*/ 802481 h 1048316"/>
                <a:gd name="connsiteX16" fmla="*/ 269081 w 762946"/>
                <a:gd name="connsiteY16" fmla="*/ 795337 h 1048316"/>
                <a:gd name="connsiteX17" fmla="*/ 261937 w 762946"/>
                <a:gd name="connsiteY17" fmla="*/ 790575 h 1048316"/>
                <a:gd name="connsiteX18" fmla="*/ 254794 w 762946"/>
                <a:gd name="connsiteY18" fmla="*/ 773906 h 1048316"/>
                <a:gd name="connsiteX19" fmla="*/ 250031 w 762946"/>
                <a:gd name="connsiteY19" fmla="*/ 759618 h 1048316"/>
                <a:gd name="connsiteX20" fmla="*/ 242887 w 762946"/>
                <a:gd name="connsiteY20" fmla="*/ 757237 h 1048316"/>
                <a:gd name="connsiteX21" fmla="*/ 238125 w 762946"/>
                <a:gd name="connsiteY21" fmla="*/ 750093 h 1048316"/>
                <a:gd name="connsiteX22" fmla="*/ 235744 w 762946"/>
                <a:gd name="connsiteY22" fmla="*/ 740568 h 1048316"/>
                <a:gd name="connsiteX23" fmla="*/ 228600 w 762946"/>
                <a:gd name="connsiteY23" fmla="*/ 735806 h 1048316"/>
                <a:gd name="connsiteX24" fmla="*/ 221456 w 762946"/>
                <a:gd name="connsiteY24" fmla="*/ 716756 h 1048316"/>
                <a:gd name="connsiteX25" fmla="*/ 214312 w 762946"/>
                <a:gd name="connsiteY25" fmla="*/ 711993 h 1048316"/>
                <a:gd name="connsiteX26" fmla="*/ 207169 w 762946"/>
                <a:gd name="connsiteY26" fmla="*/ 697706 h 1048316"/>
                <a:gd name="connsiteX27" fmla="*/ 195262 w 762946"/>
                <a:gd name="connsiteY27" fmla="*/ 681037 h 1048316"/>
                <a:gd name="connsiteX28" fmla="*/ 183356 w 762946"/>
                <a:gd name="connsiteY28" fmla="*/ 664368 h 1048316"/>
                <a:gd name="connsiteX29" fmla="*/ 176212 w 762946"/>
                <a:gd name="connsiteY29" fmla="*/ 657225 h 1048316"/>
                <a:gd name="connsiteX30" fmla="*/ 164306 w 762946"/>
                <a:gd name="connsiteY30" fmla="*/ 645318 h 1048316"/>
                <a:gd name="connsiteX31" fmla="*/ 152400 w 762946"/>
                <a:gd name="connsiteY31" fmla="*/ 631031 h 1048316"/>
                <a:gd name="connsiteX32" fmla="*/ 147637 w 762946"/>
                <a:gd name="connsiteY32" fmla="*/ 623887 h 1048316"/>
                <a:gd name="connsiteX33" fmla="*/ 130969 w 762946"/>
                <a:gd name="connsiteY33" fmla="*/ 611981 h 1048316"/>
                <a:gd name="connsiteX34" fmla="*/ 121444 w 762946"/>
                <a:gd name="connsiteY34" fmla="*/ 602456 h 1048316"/>
                <a:gd name="connsiteX35" fmla="*/ 111919 w 762946"/>
                <a:gd name="connsiteY35" fmla="*/ 585787 h 1048316"/>
                <a:gd name="connsiteX36" fmla="*/ 102394 w 762946"/>
                <a:gd name="connsiteY36" fmla="*/ 569118 h 1048316"/>
                <a:gd name="connsiteX37" fmla="*/ 97631 w 762946"/>
                <a:gd name="connsiteY37" fmla="*/ 557212 h 1048316"/>
                <a:gd name="connsiteX38" fmla="*/ 85725 w 762946"/>
                <a:gd name="connsiteY38" fmla="*/ 540543 h 1048316"/>
                <a:gd name="connsiteX39" fmla="*/ 83344 w 762946"/>
                <a:gd name="connsiteY39" fmla="*/ 533400 h 1048316"/>
                <a:gd name="connsiteX40" fmla="*/ 76200 w 762946"/>
                <a:gd name="connsiteY40" fmla="*/ 531018 h 1048316"/>
                <a:gd name="connsiteX41" fmla="*/ 66675 w 762946"/>
                <a:gd name="connsiteY41" fmla="*/ 516731 h 1048316"/>
                <a:gd name="connsiteX42" fmla="*/ 52387 w 762946"/>
                <a:gd name="connsiteY42" fmla="*/ 492918 h 1048316"/>
                <a:gd name="connsiteX43" fmla="*/ 45244 w 762946"/>
                <a:gd name="connsiteY43" fmla="*/ 483393 h 1048316"/>
                <a:gd name="connsiteX44" fmla="*/ 38100 w 762946"/>
                <a:gd name="connsiteY44" fmla="*/ 471487 h 1048316"/>
                <a:gd name="connsiteX45" fmla="*/ 33337 w 762946"/>
                <a:gd name="connsiteY45" fmla="*/ 454818 h 1048316"/>
                <a:gd name="connsiteX46" fmla="*/ 28575 w 762946"/>
                <a:gd name="connsiteY46" fmla="*/ 447675 h 1048316"/>
                <a:gd name="connsiteX47" fmla="*/ 16669 w 762946"/>
                <a:gd name="connsiteY47" fmla="*/ 428625 h 1048316"/>
                <a:gd name="connsiteX48" fmla="*/ 11906 w 762946"/>
                <a:gd name="connsiteY48" fmla="*/ 411956 h 1048316"/>
                <a:gd name="connsiteX49" fmla="*/ 9525 w 762946"/>
                <a:gd name="connsiteY49" fmla="*/ 400050 h 1048316"/>
                <a:gd name="connsiteX50" fmla="*/ 2381 w 762946"/>
                <a:gd name="connsiteY50" fmla="*/ 390525 h 1048316"/>
                <a:gd name="connsiteX51" fmla="*/ 7144 w 762946"/>
                <a:gd name="connsiteY51" fmla="*/ 347662 h 1048316"/>
                <a:gd name="connsiteX52" fmla="*/ 0 w 762946"/>
                <a:gd name="connsiteY52" fmla="*/ 242887 h 1048316"/>
                <a:gd name="connsiteX53" fmla="*/ 2381 w 762946"/>
                <a:gd name="connsiteY53" fmla="*/ 147637 h 1048316"/>
                <a:gd name="connsiteX54" fmla="*/ 4762 w 762946"/>
                <a:gd name="connsiteY54" fmla="*/ 138112 h 1048316"/>
                <a:gd name="connsiteX55" fmla="*/ 7144 w 762946"/>
                <a:gd name="connsiteY55" fmla="*/ 104775 h 1048316"/>
                <a:gd name="connsiteX56" fmla="*/ 14287 w 762946"/>
                <a:gd name="connsiteY56" fmla="*/ 85725 h 1048316"/>
                <a:gd name="connsiteX57" fmla="*/ 16669 w 762946"/>
                <a:gd name="connsiteY57" fmla="*/ 78581 h 1048316"/>
                <a:gd name="connsiteX58" fmla="*/ 19050 w 762946"/>
                <a:gd name="connsiteY58" fmla="*/ 19050 h 1048316"/>
                <a:gd name="connsiteX59" fmla="*/ 23812 w 762946"/>
                <a:gd name="connsiteY59" fmla="*/ 4762 h 1048316"/>
                <a:gd name="connsiteX60" fmla="*/ 40481 w 762946"/>
                <a:gd name="connsiteY60" fmla="*/ 0 h 1048316"/>
                <a:gd name="connsiteX61" fmla="*/ 52387 w 762946"/>
                <a:gd name="connsiteY61" fmla="*/ 4762 h 1048316"/>
                <a:gd name="connsiteX62" fmla="*/ 80962 w 762946"/>
                <a:gd name="connsiteY62" fmla="*/ 11906 h 1048316"/>
                <a:gd name="connsiteX63" fmla="*/ 104775 w 762946"/>
                <a:gd name="connsiteY63" fmla="*/ 21431 h 1048316"/>
                <a:gd name="connsiteX64" fmla="*/ 116681 w 762946"/>
                <a:gd name="connsiteY64" fmla="*/ 23812 h 1048316"/>
                <a:gd name="connsiteX65" fmla="*/ 123825 w 762946"/>
                <a:gd name="connsiteY65" fmla="*/ 26193 h 1048316"/>
                <a:gd name="connsiteX66" fmla="*/ 147637 w 762946"/>
                <a:gd name="connsiteY66" fmla="*/ 35718 h 1048316"/>
                <a:gd name="connsiteX67" fmla="*/ 154781 w 762946"/>
                <a:gd name="connsiteY67" fmla="*/ 40481 h 1048316"/>
                <a:gd name="connsiteX68" fmla="*/ 164306 w 762946"/>
                <a:gd name="connsiteY68" fmla="*/ 42862 h 1048316"/>
                <a:gd name="connsiteX69" fmla="*/ 171450 w 762946"/>
                <a:gd name="connsiteY69" fmla="*/ 45243 h 1048316"/>
                <a:gd name="connsiteX70" fmla="*/ 185737 w 762946"/>
                <a:gd name="connsiteY70" fmla="*/ 54768 h 1048316"/>
                <a:gd name="connsiteX71" fmla="*/ 195262 w 762946"/>
                <a:gd name="connsiteY71" fmla="*/ 64293 h 1048316"/>
                <a:gd name="connsiteX72" fmla="*/ 204787 w 762946"/>
                <a:gd name="connsiteY72" fmla="*/ 69056 h 1048316"/>
                <a:gd name="connsiteX73" fmla="*/ 216694 w 762946"/>
                <a:gd name="connsiteY73" fmla="*/ 80962 h 1048316"/>
                <a:gd name="connsiteX74" fmla="*/ 226219 w 762946"/>
                <a:gd name="connsiteY74" fmla="*/ 88106 h 1048316"/>
                <a:gd name="connsiteX75" fmla="*/ 240506 w 762946"/>
                <a:gd name="connsiteY75" fmla="*/ 102393 h 1048316"/>
                <a:gd name="connsiteX76" fmla="*/ 247650 w 762946"/>
                <a:gd name="connsiteY76" fmla="*/ 104775 h 1048316"/>
                <a:gd name="connsiteX77" fmla="*/ 261937 w 762946"/>
                <a:gd name="connsiteY77" fmla="*/ 114300 h 1048316"/>
                <a:gd name="connsiteX78" fmla="*/ 288131 w 762946"/>
                <a:gd name="connsiteY78" fmla="*/ 123825 h 1048316"/>
                <a:gd name="connsiteX79" fmla="*/ 302419 w 762946"/>
                <a:gd name="connsiteY79" fmla="*/ 128587 h 1048316"/>
                <a:gd name="connsiteX80" fmla="*/ 309562 w 762946"/>
                <a:gd name="connsiteY80" fmla="*/ 130968 h 1048316"/>
                <a:gd name="connsiteX81" fmla="*/ 319087 w 762946"/>
                <a:gd name="connsiteY81" fmla="*/ 138112 h 1048316"/>
                <a:gd name="connsiteX82" fmla="*/ 326231 w 762946"/>
                <a:gd name="connsiteY82" fmla="*/ 140493 h 1048316"/>
                <a:gd name="connsiteX83" fmla="*/ 335756 w 762946"/>
                <a:gd name="connsiteY83" fmla="*/ 145256 h 1048316"/>
                <a:gd name="connsiteX84" fmla="*/ 342900 w 762946"/>
                <a:gd name="connsiteY84" fmla="*/ 157162 h 1048316"/>
                <a:gd name="connsiteX85" fmla="*/ 357187 w 762946"/>
                <a:gd name="connsiteY85" fmla="*/ 169068 h 1048316"/>
                <a:gd name="connsiteX86" fmla="*/ 361950 w 762946"/>
                <a:gd name="connsiteY86" fmla="*/ 178593 h 1048316"/>
                <a:gd name="connsiteX87" fmla="*/ 369094 w 762946"/>
                <a:gd name="connsiteY87" fmla="*/ 180975 h 1048316"/>
                <a:gd name="connsiteX88" fmla="*/ 378619 w 762946"/>
                <a:gd name="connsiteY88" fmla="*/ 202406 h 1048316"/>
                <a:gd name="connsiteX89" fmla="*/ 385762 w 762946"/>
                <a:gd name="connsiteY89" fmla="*/ 204787 h 1048316"/>
                <a:gd name="connsiteX90" fmla="*/ 395287 w 762946"/>
                <a:gd name="connsiteY90" fmla="*/ 219075 h 1048316"/>
                <a:gd name="connsiteX91" fmla="*/ 402431 w 762946"/>
                <a:gd name="connsiteY91" fmla="*/ 230981 h 1048316"/>
                <a:gd name="connsiteX92" fmla="*/ 411956 w 762946"/>
                <a:gd name="connsiteY92" fmla="*/ 240506 h 1048316"/>
                <a:gd name="connsiteX93" fmla="*/ 421481 w 762946"/>
                <a:gd name="connsiteY93" fmla="*/ 259556 h 1048316"/>
                <a:gd name="connsiteX94" fmla="*/ 431006 w 762946"/>
                <a:gd name="connsiteY94" fmla="*/ 269081 h 1048316"/>
                <a:gd name="connsiteX95" fmla="*/ 438150 w 762946"/>
                <a:gd name="connsiteY95" fmla="*/ 283368 h 1048316"/>
                <a:gd name="connsiteX96" fmla="*/ 454819 w 762946"/>
                <a:gd name="connsiteY96" fmla="*/ 309562 h 1048316"/>
                <a:gd name="connsiteX97" fmla="*/ 461962 w 762946"/>
                <a:gd name="connsiteY97" fmla="*/ 316706 h 1048316"/>
                <a:gd name="connsiteX98" fmla="*/ 466725 w 762946"/>
                <a:gd name="connsiteY98" fmla="*/ 326231 h 1048316"/>
                <a:gd name="connsiteX99" fmla="*/ 476250 w 762946"/>
                <a:gd name="connsiteY99" fmla="*/ 333375 h 1048316"/>
                <a:gd name="connsiteX100" fmla="*/ 483394 w 762946"/>
                <a:gd name="connsiteY100" fmla="*/ 340518 h 1048316"/>
                <a:gd name="connsiteX101" fmla="*/ 502444 w 762946"/>
                <a:gd name="connsiteY101" fmla="*/ 354806 h 1048316"/>
                <a:gd name="connsiteX102" fmla="*/ 523875 w 762946"/>
                <a:gd name="connsiteY102" fmla="*/ 369093 h 1048316"/>
                <a:gd name="connsiteX103" fmla="*/ 531019 w 762946"/>
                <a:gd name="connsiteY103" fmla="*/ 371475 h 1048316"/>
                <a:gd name="connsiteX104" fmla="*/ 545306 w 762946"/>
                <a:gd name="connsiteY104" fmla="*/ 381000 h 1048316"/>
                <a:gd name="connsiteX105" fmla="*/ 564356 w 762946"/>
                <a:gd name="connsiteY105" fmla="*/ 395287 h 1048316"/>
                <a:gd name="connsiteX106" fmla="*/ 571500 w 762946"/>
                <a:gd name="connsiteY106" fmla="*/ 397668 h 1048316"/>
                <a:gd name="connsiteX107" fmla="*/ 585787 w 762946"/>
                <a:gd name="connsiteY107" fmla="*/ 407193 h 1048316"/>
                <a:gd name="connsiteX108" fmla="*/ 607219 w 762946"/>
                <a:gd name="connsiteY108" fmla="*/ 421481 h 1048316"/>
                <a:gd name="connsiteX109" fmla="*/ 628650 w 762946"/>
                <a:gd name="connsiteY109" fmla="*/ 438150 h 1048316"/>
                <a:gd name="connsiteX110" fmla="*/ 640556 w 762946"/>
                <a:gd name="connsiteY110" fmla="*/ 450056 h 1048316"/>
                <a:gd name="connsiteX111" fmla="*/ 657225 w 762946"/>
                <a:gd name="connsiteY111" fmla="*/ 466725 h 1048316"/>
                <a:gd name="connsiteX112" fmla="*/ 664369 w 762946"/>
                <a:gd name="connsiteY112" fmla="*/ 476250 h 1048316"/>
                <a:gd name="connsiteX113" fmla="*/ 673894 w 762946"/>
                <a:gd name="connsiteY113" fmla="*/ 481012 h 1048316"/>
                <a:gd name="connsiteX114" fmla="*/ 700087 w 762946"/>
                <a:gd name="connsiteY114" fmla="*/ 509587 h 1048316"/>
                <a:gd name="connsiteX115" fmla="*/ 709612 w 762946"/>
                <a:gd name="connsiteY115" fmla="*/ 519112 h 1048316"/>
                <a:gd name="connsiteX116" fmla="*/ 714375 w 762946"/>
                <a:gd name="connsiteY116" fmla="*/ 528637 h 1048316"/>
                <a:gd name="connsiteX117" fmla="*/ 728662 w 762946"/>
                <a:gd name="connsiteY117" fmla="*/ 538162 h 1048316"/>
                <a:gd name="connsiteX118" fmla="*/ 735806 w 762946"/>
                <a:gd name="connsiteY118" fmla="*/ 542925 h 1048316"/>
                <a:gd name="connsiteX119" fmla="*/ 750094 w 762946"/>
                <a:gd name="connsiteY119" fmla="*/ 557212 h 1048316"/>
                <a:gd name="connsiteX120" fmla="*/ 757237 w 762946"/>
                <a:gd name="connsiteY120" fmla="*/ 564356 h 1048316"/>
                <a:gd name="connsiteX121" fmla="*/ 754856 w 762946"/>
                <a:gd name="connsiteY121" fmla="*/ 681037 h 1048316"/>
                <a:gd name="connsiteX122" fmla="*/ 752475 w 762946"/>
                <a:gd name="connsiteY122" fmla="*/ 692943 h 1048316"/>
                <a:gd name="connsiteX123" fmla="*/ 750094 w 762946"/>
                <a:gd name="connsiteY123" fmla="*/ 700087 h 1048316"/>
                <a:gd name="connsiteX124" fmla="*/ 740569 w 762946"/>
                <a:gd name="connsiteY124" fmla="*/ 754856 h 1048316"/>
                <a:gd name="connsiteX125" fmla="*/ 733425 w 762946"/>
                <a:gd name="connsiteY125" fmla="*/ 792956 h 1048316"/>
                <a:gd name="connsiteX126" fmla="*/ 738187 w 762946"/>
                <a:gd name="connsiteY126" fmla="*/ 852487 h 1048316"/>
                <a:gd name="connsiteX127" fmla="*/ 740569 w 762946"/>
                <a:gd name="connsiteY127" fmla="*/ 876300 h 1048316"/>
                <a:gd name="connsiteX128" fmla="*/ 742950 w 762946"/>
                <a:gd name="connsiteY128" fmla="*/ 912018 h 1048316"/>
                <a:gd name="connsiteX129" fmla="*/ 750094 w 762946"/>
                <a:gd name="connsiteY129" fmla="*/ 954881 h 1048316"/>
                <a:gd name="connsiteX130" fmla="*/ 747712 w 762946"/>
                <a:gd name="connsiteY130" fmla="*/ 971550 h 1048316"/>
                <a:gd name="connsiteX131" fmla="*/ 740569 w 762946"/>
                <a:gd name="connsiteY131" fmla="*/ 976312 h 1048316"/>
                <a:gd name="connsiteX132" fmla="*/ 697706 w 762946"/>
                <a:gd name="connsiteY132" fmla="*/ 973931 h 1048316"/>
                <a:gd name="connsiteX133" fmla="*/ 676275 w 762946"/>
                <a:gd name="connsiteY133" fmla="*/ 962025 h 1048316"/>
                <a:gd name="connsiteX134" fmla="*/ 669131 w 762946"/>
                <a:gd name="connsiteY134" fmla="*/ 954881 h 1048316"/>
                <a:gd name="connsiteX135" fmla="*/ 642937 w 762946"/>
                <a:gd name="connsiteY135" fmla="*/ 950118 h 1048316"/>
                <a:gd name="connsiteX136" fmla="*/ 633412 w 762946"/>
                <a:gd name="connsiteY136" fmla="*/ 952500 h 1048316"/>
                <a:gd name="connsiteX137" fmla="*/ 611981 w 762946"/>
                <a:gd name="connsiteY137" fmla="*/ 807243 h 1048316"/>
                <a:gd name="connsiteX138" fmla="*/ 609600 w 762946"/>
                <a:gd name="connsiteY138" fmla="*/ 797718 h 1048316"/>
                <a:gd name="connsiteX139" fmla="*/ 607219 w 762946"/>
                <a:gd name="connsiteY139" fmla="*/ 709612 h 1048316"/>
                <a:gd name="connsiteX140" fmla="*/ 602456 w 762946"/>
                <a:gd name="connsiteY140" fmla="*/ 688181 h 1048316"/>
                <a:gd name="connsiteX141" fmla="*/ 600075 w 762946"/>
                <a:gd name="connsiteY141" fmla="*/ 640556 h 1048316"/>
                <a:gd name="connsiteX142" fmla="*/ 597694 w 762946"/>
                <a:gd name="connsiteY142" fmla="*/ 631031 h 1048316"/>
                <a:gd name="connsiteX143" fmla="*/ 583406 w 762946"/>
                <a:gd name="connsiteY143" fmla="*/ 614362 h 1048316"/>
                <a:gd name="connsiteX144" fmla="*/ 578644 w 762946"/>
                <a:gd name="connsiteY144" fmla="*/ 607218 h 1048316"/>
                <a:gd name="connsiteX145" fmla="*/ 550069 w 762946"/>
                <a:gd name="connsiteY145" fmla="*/ 583406 h 1048316"/>
                <a:gd name="connsiteX146" fmla="*/ 540544 w 762946"/>
                <a:gd name="connsiteY146" fmla="*/ 578643 h 1048316"/>
                <a:gd name="connsiteX147" fmla="*/ 521494 w 762946"/>
                <a:gd name="connsiteY147" fmla="*/ 576262 h 1048316"/>
                <a:gd name="connsiteX148" fmla="*/ 473869 w 762946"/>
                <a:gd name="connsiteY148" fmla="*/ 571500 h 1048316"/>
                <a:gd name="connsiteX149" fmla="*/ 450056 w 762946"/>
                <a:gd name="connsiteY149" fmla="*/ 566737 h 1048316"/>
                <a:gd name="connsiteX150" fmla="*/ 442912 w 762946"/>
                <a:gd name="connsiteY150" fmla="*/ 564356 h 1048316"/>
                <a:gd name="connsiteX151" fmla="*/ 421481 w 762946"/>
                <a:gd name="connsiteY151" fmla="*/ 561975 h 1048316"/>
                <a:gd name="connsiteX152" fmla="*/ 385762 w 762946"/>
                <a:gd name="connsiteY152" fmla="*/ 561975 h 1048316"/>
                <a:gd name="connsiteX153" fmla="*/ 378619 w 762946"/>
                <a:gd name="connsiteY153" fmla="*/ 566737 h 1048316"/>
                <a:gd name="connsiteX154" fmla="*/ 376237 w 762946"/>
                <a:gd name="connsiteY154" fmla="*/ 576262 h 1048316"/>
                <a:gd name="connsiteX155" fmla="*/ 373856 w 762946"/>
                <a:gd name="connsiteY155" fmla="*/ 583406 h 1048316"/>
                <a:gd name="connsiteX156" fmla="*/ 381000 w 762946"/>
                <a:gd name="connsiteY156" fmla="*/ 611981 h 1048316"/>
                <a:gd name="connsiteX157" fmla="*/ 390525 w 762946"/>
                <a:gd name="connsiteY157" fmla="*/ 633412 h 1048316"/>
                <a:gd name="connsiteX158" fmla="*/ 400050 w 762946"/>
                <a:gd name="connsiteY158" fmla="*/ 640556 h 1048316"/>
                <a:gd name="connsiteX159" fmla="*/ 414337 w 762946"/>
                <a:gd name="connsiteY159" fmla="*/ 652462 h 1048316"/>
                <a:gd name="connsiteX160" fmla="*/ 426244 w 762946"/>
                <a:gd name="connsiteY160" fmla="*/ 664368 h 1048316"/>
                <a:gd name="connsiteX161" fmla="*/ 438150 w 762946"/>
                <a:gd name="connsiteY161" fmla="*/ 683418 h 1048316"/>
                <a:gd name="connsiteX162" fmla="*/ 447675 w 762946"/>
                <a:gd name="connsiteY162" fmla="*/ 692943 h 1048316"/>
                <a:gd name="connsiteX163" fmla="*/ 457200 w 762946"/>
                <a:gd name="connsiteY163" fmla="*/ 707231 h 1048316"/>
                <a:gd name="connsiteX164" fmla="*/ 459581 w 762946"/>
                <a:gd name="connsiteY164" fmla="*/ 714375 h 1048316"/>
                <a:gd name="connsiteX165" fmla="*/ 461962 w 762946"/>
                <a:gd name="connsiteY165" fmla="*/ 726281 h 1048316"/>
                <a:gd name="connsiteX166" fmla="*/ 471487 w 762946"/>
                <a:gd name="connsiteY166" fmla="*/ 740568 h 1048316"/>
                <a:gd name="connsiteX167" fmla="*/ 478631 w 762946"/>
                <a:gd name="connsiteY167" fmla="*/ 752475 h 1048316"/>
                <a:gd name="connsiteX168" fmla="*/ 483394 w 762946"/>
                <a:gd name="connsiteY168" fmla="*/ 759618 h 1048316"/>
                <a:gd name="connsiteX169" fmla="*/ 490537 w 762946"/>
                <a:gd name="connsiteY169" fmla="*/ 778668 h 1048316"/>
                <a:gd name="connsiteX170" fmla="*/ 492919 w 762946"/>
                <a:gd name="connsiteY170" fmla="*/ 788193 h 1048316"/>
                <a:gd name="connsiteX171" fmla="*/ 500062 w 762946"/>
                <a:gd name="connsiteY171" fmla="*/ 847725 h 1048316"/>
                <a:gd name="connsiteX172" fmla="*/ 502444 w 762946"/>
                <a:gd name="connsiteY172" fmla="*/ 854868 h 1048316"/>
                <a:gd name="connsiteX173" fmla="*/ 504825 w 762946"/>
                <a:gd name="connsiteY173" fmla="*/ 864393 h 1048316"/>
                <a:gd name="connsiteX174" fmla="*/ 507206 w 762946"/>
                <a:gd name="connsiteY174" fmla="*/ 871537 h 1048316"/>
                <a:gd name="connsiteX175" fmla="*/ 511969 w 762946"/>
                <a:gd name="connsiteY175" fmla="*/ 892968 h 1048316"/>
                <a:gd name="connsiteX176" fmla="*/ 509587 w 762946"/>
                <a:gd name="connsiteY176" fmla="*/ 945356 h 1048316"/>
                <a:gd name="connsiteX177" fmla="*/ 507206 w 762946"/>
                <a:gd name="connsiteY177" fmla="*/ 1009650 h 1048316"/>
                <a:gd name="connsiteX178" fmla="*/ 502444 w 762946"/>
                <a:gd name="connsiteY178" fmla="*/ 1021556 h 1048316"/>
                <a:gd name="connsiteX179" fmla="*/ 488156 w 762946"/>
                <a:gd name="connsiteY179" fmla="*/ 1031081 h 1048316"/>
                <a:gd name="connsiteX180" fmla="*/ 476250 w 762946"/>
                <a:gd name="connsiteY180" fmla="*/ 1040606 h 1048316"/>
                <a:gd name="connsiteX181" fmla="*/ 461962 w 762946"/>
                <a:gd name="connsiteY181" fmla="*/ 1035843 h 1048316"/>
                <a:gd name="connsiteX182" fmla="*/ 438150 w 762946"/>
                <a:gd name="connsiteY182" fmla="*/ 1031081 h 1048316"/>
                <a:gd name="connsiteX183" fmla="*/ 390525 w 762946"/>
                <a:gd name="connsiteY183" fmla="*/ 1033462 h 1048316"/>
                <a:gd name="connsiteX184" fmla="*/ 392906 w 762946"/>
                <a:gd name="connsiteY184" fmla="*/ 1042987 h 1048316"/>
                <a:gd name="connsiteX185" fmla="*/ 400050 w 762946"/>
                <a:gd name="connsiteY185" fmla="*/ 1047750 h 1048316"/>
                <a:gd name="connsiteX186" fmla="*/ 397669 w 762946"/>
                <a:gd name="connsiteY186" fmla="*/ 1045368 h 104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762946" h="1048316">
                  <a:moveTo>
                    <a:pt x="397669" y="1045368"/>
                  </a:moveTo>
                  <a:cubicBezTo>
                    <a:pt x="396082" y="1042987"/>
                    <a:pt x="392405" y="1037691"/>
                    <a:pt x="390525" y="1033462"/>
                  </a:cubicBezTo>
                  <a:cubicBezTo>
                    <a:pt x="389196" y="1030471"/>
                    <a:pt x="388395" y="1027200"/>
                    <a:pt x="388144" y="1023937"/>
                  </a:cubicBezTo>
                  <a:cubicBezTo>
                    <a:pt x="386803" y="1006508"/>
                    <a:pt x="387008" y="988986"/>
                    <a:pt x="385762" y="971550"/>
                  </a:cubicBezTo>
                  <a:cubicBezTo>
                    <a:pt x="385712" y="970847"/>
                    <a:pt x="382607" y="950550"/>
                    <a:pt x="381000" y="947737"/>
                  </a:cubicBezTo>
                  <a:cubicBezTo>
                    <a:pt x="379329" y="944813"/>
                    <a:pt x="376237" y="942974"/>
                    <a:pt x="373856" y="940593"/>
                  </a:cubicBezTo>
                  <a:cubicBezTo>
                    <a:pt x="373062" y="937418"/>
                    <a:pt x="372185" y="934263"/>
                    <a:pt x="371475" y="931068"/>
                  </a:cubicBezTo>
                  <a:cubicBezTo>
                    <a:pt x="369541" y="922366"/>
                    <a:pt x="369239" y="915109"/>
                    <a:pt x="364331" y="907256"/>
                  </a:cubicBezTo>
                  <a:cubicBezTo>
                    <a:pt x="362546" y="904400"/>
                    <a:pt x="359568" y="902493"/>
                    <a:pt x="357187" y="900112"/>
                  </a:cubicBezTo>
                  <a:cubicBezTo>
                    <a:pt x="355600" y="896143"/>
                    <a:pt x="354472" y="891958"/>
                    <a:pt x="352425" y="888206"/>
                  </a:cubicBezTo>
                  <a:cubicBezTo>
                    <a:pt x="349684" y="883181"/>
                    <a:pt x="346414" y="878436"/>
                    <a:pt x="342900" y="873918"/>
                  </a:cubicBezTo>
                  <a:cubicBezTo>
                    <a:pt x="337573" y="867069"/>
                    <a:pt x="327641" y="852471"/>
                    <a:pt x="319087" y="845343"/>
                  </a:cubicBezTo>
                  <a:cubicBezTo>
                    <a:pt x="305599" y="834103"/>
                    <a:pt x="318710" y="847454"/>
                    <a:pt x="302419" y="835818"/>
                  </a:cubicBezTo>
                  <a:cubicBezTo>
                    <a:pt x="299679" y="833861"/>
                    <a:pt x="297862" y="830831"/>
                    <a:pt x="295275" y="828675"/>
                  </a:cubicBezTo>
                  <a:cubicBezTo>
                    <a:pt x="293076" y="826843"/>
                    <a:pt x="290512" y="825500"/>
                    <a:pt x="288131" y="823912"/>
                  </a:cubicBezTo>
                  <a:lnTo>
                    <a:pt x="273844" y="802481"/>
                  </a:lnTo>
                  <a:cubicBezTo>
                    <a:pt x="272256" y="800100"/>
                    <a:pt x="271462" y="796924"/>
                    <a:pt x="269081" y="795337"/>
                  </a:cubicBezTo>
                  <a:lnTo>
                    <a:pt x="261937" y="790575"/>
                  </a:lnTo>
                  <a:cubicBezTo>
                    <a:pt x="254381" y="779240"/>
                    <a:pt x="258988" y="787886"/>
                    <a:pt x="254794" y="773906"/>
                  </a:cubicBezTo>
                  <a:cubicBezTo>
                    <a:pt x="253351" y="769097"/>
                    <a:pt x="254794" y="761205"/>
                    <a:pt x="250031" y="759618"/>
                  </a:cubicBezTo>
                  <a:lnTo>
                    <a:pt x="242887" y="757237"/>
                  </a:lnTo>
                  <a:cubicBezTo>
                    <a:pt x="241300" y="754856"/>
                    <a:pt x="239252" y="752724"/>
                    <a:pt x="238125" y="750093"/>
                  </a:cubicBezTo>
                  <a:cubicBezTo>
                    <a:pt x="236836" y="747085"/>
                    <a:pt x="237559" y="743291"/>
                    <a:pt x="235744" y="740568"/>
                  </a:cubicBezTo>
                  <a:cubicBezTo>
                    <a:pt x="234156" y="738187"/>
                    <a:pt x="230981" y="737393"/>
                    <a:pt x="228600" y="735806"/>
                  </a:cubicBezTo>
                  <a:cubicBezTo>
                    <a:pt x="227166" y="731502"/>
                    <a:pt x="223238" y="719250"/>
                    <a:pt x="221456" y="716756"/>
                  </a:cubicBezTo>
                  <a:cubicBezTo>
                    <a:pt x="219792" y="714427"/>
                    <a:pt x="216693" y="713581"/>
                    <a:pt x="214312" y="711993"/>
                  </a:cubicBezTo>
                  <a:cubicBezTo>
                    <a:pt x="200663" y="691519"/>
                    <a:pt x="217029" y="717426"/>
                    <a:pt x="207169" y="697706"/>
                  </a:cubicBezTo>
                  <a:cubicBezTo>
                    <a:pt x="205299" y="693966"/>
                    <a:pt x="197059" y="683553"/>
                    <a:pt x="195262" y="681037"/>
                  </a:cubicBezTo>
                  <a:cubicBezTo>
                    <a:pt x="189874" y="673494"/>
                    <a:pt x="190032" y="672157"/>
                    <a:pt x="183356" y="664368"/>
                  </a:cubicBezTo>
                  <a:cubicBezTo>
                    <a:pt x="181164" y="661811"/>
                    <a:pt x="178368" y="659812"/>
                    <a:pt x="176212" y="657225"/>
                  </a:cubicBezTo>
                  <a:cubicBezTo>
                    <a:pt x="166288" y="645316"/>
                    <a:pt x="177406" y="654052"/>
                    <a:pt x="164306" y="645318"/>
                  </a:cubicBezTo>
                  <a:cubicBezTo>
                    <a:pt x="154091" y="624885"/>
                    <a:pt x="165863" y="644492"/>
                    <a:pt x="152400" y="631031"/>
                  </a:cubicBezTo>
                  <a:cubicBezTo>
                    <a:pt x="150376" y="629007"/>
                    <a:pt x="149469" y="626086"/>
                    <a:pt x="147637" y="623887"/>
                  </a:cubicBezTo>
                  <a:cubicBezTo>
                    <a:pt x="140741" y="615611"/>
                    <a:pt x="140600" y="616796"/>
                    <a:pt x="130969" y="611981"/>
                  </a:cubicBezTo>
                  <a:cubicBezTo>
                    <a:pt x="125772" y="596393"/>
                    <a:pt x="132990" y="611693"/>
                    <a:pt x="121444" y="602456"/>
                  </a:cubicBezTo>
                  <a:cubicBezTo>
                    <a:pt x="118638" y="600211"/>
                    <a:pt x="113092" y="588133"/>
                    <a:pt x="111919" y="585787"/>
                  </a:cubicBezTo>
                  <a:cubicBezTo>
                    <a:pt x="105947" y="555935"/>
                    <a:pt x="115046" y="586832"/>
                    <a:pt x="102394" y="569118"/>
                  </a:cubicBezTo>
                  <a:cubicBezTo>
                    <a:pt x="99910" y="565640"/>
                    <a:pt x="99707" y="560948"/>
                    <a:pt x="97631" y="557212"/>
                  </a:cubicBezTo>
                  <a:cubicBezTo>
                    <a:pt x="92231" y="547492"/>
                    <a:pt x="90193" y="549479"/>
                    <a:pt x="85725" y="540543"/>
                  </a:cubicBezTo>
                  <a:cubicBezTo>
                    <a:pt x="84603" y="538298"/>
                    <a:pt x="85119" y="535175"/>
                    <a:pt x="83344" y="533400"/>
                  </a:cubicBezTo>
                  <a:cubicBezTo>
                    <a:pt x="81569" y="531625"/>
                    <a:pt x="78581" y="531812"/>
                    <a:pt x="76200" y="531018"/>
                  </a:cubicBezTo>
                  <a:cubicBezTo>
                    <a:pt x="71646" y="517356"/>
                    <a:pt x="77080" y="530110"/>
                    <a:pt x="66675" y="516731"/>
                  </a:cubicBezTo>
                  <a:cubicBezTo>
                    <a:pt x="48000" y="492719"/>
                    <a:pt x="64164" y="511761"/>
                    <a:pt x="52387" y="492918"/>
                  </a:cubicBezTo>
                  <a:cubicBezTo>
                    <a:pt x="50284" y="489553"/>
                    <a:pt x="47445" y="486695"/>
                    <a:pt x="45244" y="483393"/>
                  </a:cubicBezTo>
                  <a:cubicBezTo>
                    <a:pt x="42677" y="479542"/>
                    <a:pt x="40481" y="475456"/>
                    <a:pt x="38100" y="471487"/>
                  </a:cubicBezTo>
                  <a:cubicBezTo>
                    <a:pt x="37336" y="468429"/>
                    <a:pt x="35047" y="458238"/>
                    <a:pt x="33337" y="454818"/>
                  </a:cubicBezTo>
                  <a:cubicBezTo>
                    <a:pt x="32057" y="452259"/>
                    <a:pt x="29995" y="450160"/>
                    <a:pt x="28575" y="447675"/>
                  </a:cubicBezTo>
                  <a:cubicBezTo>
                    <a:pt x="18114" y="429370"/>
                    <a:pt x="30327" y="446838"/>
                    <a:pt x="16669" y="428625"/>
                  </a:cubicBezTo>
                  <a:cubicBezTo>
                    <a:pt x="14016" y="420667"/>
                    <a:pt x="13900" y="420930"/>
                    <a:pt x="11906" y="411956"/>
                  </a:cubicBezTo>
                  <a:cubicBezTo>
                    <a:pt x="11028" y="408005"/>
                    <a:pt x="11169" y="403748"/>
                    <a:pt x="9525" y="400050"/>
                  </a:cubicBezTo>
                  <a:cubicBezTo>
                    <a:pt x="7913" y="396423"/>
                    <a:pt x="4762" y="393700"/>
                    <a:pt x="2381" y="390525"/>
                  </a:cubicBezTo>
                  <a:cubicBezTo>
                    <a:pt x="3969" y="376237"/>
                    <a:pt x="7144" y="362038"/>
                    <a:pt x="7144" y="347662"/>
                  </a:cubicBezTo>
                  <a:cubicBezTo>
                    <a:pt x="7144" y="334104"/>
                    <a:pt x="1993" y="268801"/>
                    <a:pt x="0" y="242887"/>
                  </a:cubicBezTo>
                  <a:cubicBezTo>
                    <a:pt x="794" y="211137"/>
                    <a:pt x="939" y="179364"/>
                    <a:pt x="2381" y="147637"/>
                  </a:cubicBezTo>
                  <a:cubicBezTo>
                    <a:pt x="2530" y="144368"/>
                    <a:pt x="4401" y="141365"/>
                    <a:pt x="4762" y="138112"/>
                  </a:cubicBezTo>
                  <a:cubicBezTo>
                    <a:pt x="5992" y="127039"/>
                    <a:pt x="5914" y="115848"/>
                    <a:pt x="7144" y="104775"/>
                  </a:cubicBezTo>
                  <a:cubicBezTo>
                    <a:pt x="8242" y="94898"/>
                    <a:pt x="10387" y="94824"/>
                    <a:pt x="14287" y="85725"/>
                  </a:cubicBezTo>
                  <a:cubicBezTo>
                    <a:pt x="15276" y="83418"/>
                    <a:pt x="15875" y="80962"/>
                    <a:pt x="16669" y="78581"/>
                  </a:cubicBezTo>
                  <a:cubicBezTo>
                    <a:pt x="17463" y="58737"/>
                    <a:pt x="17137" y="38817"/>
                    <a:pt x="19050" y="19050"/>
                  </a:cubicBezTo>
                  <a:cubicBezTo>
                    <a:pt x="19534" y="14053"/>
                    <a:pt x="18942" y="5979"/>
                    <a:pt x="23812" y="4762"/>
                  </a:cubicBezTo>
                  <a:cubicBezTo>
                    <a:pt x="35772" y="1772"/>
                    <a:pt x="30232" y="3416"/>
                    <a:pt x="40481" y="0"/>
                  </a:cubicBezTo>
                  <a:cubicBezTo>
                    <a:pt x="44450" y="1587"/>
                    <a:pt x="48293" y="3534"/>
                    <a:pt x="52387" y="4762"/>
                  </a:cubicBezTo>
                  <a:cubicBezTo>
                    <a:pt x="84858" y="14502"/>
                    <a:pt x="39134" y="-2858"/>
                    <a:pt x="80962" y="11906"/>
                  </a:cubicBezTo>
                  <a:cubicBezTo>
                    <a:pt x="89024" y="14751"/>
                    <a:pt x="96392" y="19755"/>
                    <a:pt x="104775" y="21431"/>
                  </a:cubicBezTo>
                  <a:cubicBezTo>
                    <a:pt x="108744" y="22225"/>
                    <a:pt x="112755" y="22830"/>
                    <a:pt x="116681" y="23812"/>
                  </a:cubicBezTo>
                  <a:cubicBezTo>
                    <a:pt x="119116" y="24421"/>
                    <a:pt x="121482" y="25292"/>
                    <a:pt x="123825" y="26193"/>
                  </a:cubicBezTo>
                  <a:cubicBezTo>
                    <a:pt x="131804" y="29262"/>
                    <a:pt x="140524" y="30976"/>
                    <a:pt x="147637" y="35718"/>
                  </a:cubicBezTo>
                  <a:cubicBezTo>
                    <a:pt x="150018" y="37306"/>
                    <a:pt x="152150" y="39354"/>
                    <a:pt x="154781" y="40481"/>
                  </a:cubicBezTo>
                  <a:cubicBezTo>
                    <a:pt x="157789" y="41770"/>
                    <a:pt x="161159" y="41963"/>
                    <a:pt x="164306" y="42862"/>
                  </a:cubicBezTo>
                  <a:cubicBezTo>
                    <a:pt x="166720" y="43552"/>
                    <a:pt x="169069" y="44449"/>
                    <a:pt x="171450" y="45243"/>
                  </a:cubicBezTo>
                  <a:cubicBezTo>
                    <a:pt x="198866" y="72659"/>
                    <a:pt x="161614" y="37537"/>
                    <a:pt x="185737" y="54768"/>
                  </a:cubicBezTo>
                  <a:cubicBezTo>
                    <a:pt x="189391" y="57378"/>
                    <a:pt x="191670" y="61599"/>
                    <a:pt x="195262" y="64293"/>
                  </a:cubicBezTo>
                  <a:cubicBezTo>
                    <a:pt x="198102" y="66423"/>
                    <a:pt x="201985" y="66877"/>
                    <a:pt x="204787" y="69056"/>
                  </a:cubicBezTo>
                  <a:cubicBezTo>
                    <a:pt x="209217" y="72502"/>
                    <a:pt x="212499" y="77233"/>
                    <a:pt x="216694" y="80962"/>
                  </a:cubicBezTo>
                  <a:cubicBezTo>
                    <a:pt x="219660" y="83599"/>
                    <a:pt x="223269" y="85451"/>
                    <a:pt x="226219" y="88106"/>
                  </a:cubicBezTo>
                  <a:cubicBezTo>
                    <a:pt x="231225" y="92611"/>
                    <a:pt x="234117" y="100263"/>
                    <a:pt x="240506" y="102393"/>
                  </a:cubicBezTo>
                  <a:cubicBezTo>
                    <a:pt x="242887" y="103187"/>
                    <a:pt x="245456" y="103556"/>
                    <a:pt x="247650" y="104775"/>
                  </a:cubicBezTo>
                  <a:cubicBezTo>
                    <a:pt x="252653" y="107555"/>
                    <a:pt x="256507" y="112490"/>
                    <a:pt x="261937" y="114300"/>
                  </a:cubicBezTo>
                  <a:cubicBezTo>
                    <a:pt x="303631" y="128196"/>
                    <a:pt x="251682" y="110571"/>
                    <a:pt x="288131" y="123825"/>
                  </a:cubicBezTo>
                  <a:cubicBezTo>
                    <a:pt x="292849" y="125541"/>
                    <a:pt x="297656" y="127000"/>
                    <a:pt x="302419" y="128587"/>
                  </a:cubicBezTo>
                  <a:lnTo>
                    <a:pt x="309562" y="130968"/>
                  </a:lnTo>
                  <a:cubicBezTo>
                    <a:pt x="312737" y="133349"/>
                    <a:pt x="315641" y="136143"/>
                    <a:pt x="319087" y="138112"/>
                  </a:cubicBezTo>
                  <a:cubicBezTo>
                    <a:pt x="321266" y="139357"/>
                    <a:pt x="323924" y="139504"/>
                    <a:pt x="326231" y="140493"/>
                  </a:cubicBezTo>
                  <a:cubicBezTo>
                    <a:pt x="329494" y="141891"/>
                    <a:pt x="332581" y="143668"/>
                    <a:pt x="335756" y="145256"/>
                  </a:cubicBezTo>
                  <a:cubicBezTo>
                    <a:pt x="338137" y="149225"/>
                    <a:pt x="340123" y="153459"/>
                    <a:pt x="342900" y="157162"/>
                  </a:cubicBezTo>
                  <a:cubicBezTo>
                    <a:pt x="347484" y="163274"/>
                    <a:pt x="351136" y="165034"/>
                    <a:pt x="357187" y="169068"/>
                  </a:cubicBezTo>
                  <a:cubicBezTo>
                    <a:pt x="358775" y="172243"/>
                    <a:pt x="359440" y="176083"/>
                    <a:pt x="361950" y="178593"/>
                  </a:cubicBezTo>
                  <a:cubicBezTo>
                    <a:pt x="363725" y="180368"/>
                    <a:pt x="367319" y="179200"/>
                    <a:pt x="369094" y="180975"/>
                  </a:cubicBezTo>
                  <a:cubicBezTo>
                    <a:pt x="375215" y="187097"/>
                    <a:pt x="373203" y="195906"/>
                    <a:pt x="378619" y="202406"/>
                  </a:cubicBezTo>
                  <a:cubicBezTo>
                    <a:pt x="380226" y="204334"/>
                    <a:pt x="383381" y="203993"/>
                    <a:pt x="385762" y="204787"/>
                  </a:cubicBezTo>
                  <a:cubicBezTo>
                    <a:pt x="388937" y="209550"/>
                    <a:pt x="392342" y="214167"/>
                    <a:pt x="395287" y="219075"/>
                  </a:cubicBezTo>
                  <a:cubicBezTo>
                    <a:pt x="397668" y="223044"/>
                    <a:pt x="399589" y="227328"/>
                    <a:pt x="402431" y="230981"/>
                  </a:cubicBezTo>
                  <a:cubicBezTo>
                    <a:pt x="405188" y="234525"/>
                    <a:pt x="409034" y="237097"/>
                    <a:pt x="411956" y="240506"/>
                  </a:cubicBezTo>
                  <a:cubicBezTo>
                    <a:pt x="423660" y="254160"/>
                    <a:pt x="408831" y="240581"/>
                    <a:pt x="421481" y="259556"/>
                  </a:cubicBezTo>
                  <a:cubicBezTo>
                    <a:pt x="423972" y="263292"/>
                    <a:pt x="427831" y="265906"/>
                    <a:pt x="431006" y="269081"/>
                  </a:cubicBezTo>
                  <a:cubicBezTo>
                    <a:pt x="436991" y="287038"/>
                    <a:pt x="428917" y="264904"/>
                    <a:pt x="438150" y="283368"/>
                  </a:cubicBezTo>
                  <a:cubicBezTo>
                    <a:pt x="446271" y="299609"/>
                    <a:pt x="428809" y="283549"/>
                    <a:pt x="454819" y="309562"/>
                  </a:cubicBezTo>
                  <a:cubicBezTo>
                    <a:pt x="457200" y="311943"/>
                    <a:pt x="460005" y="313966"/>
                    <a:pt x="461962" y="316706"/>
                  </a:cubicBezTo>
                  <a:cubicBezTo>
                    <a:pt x="464025" y="319595"/>
                    <a:pt x="464415" y="323536"/>
                    <a:pt x="466725" y="326231"/>
                  </a:cubicBezTo>
                  <a:cubicBezTo>
                    <a:pt x="469308" y="329244"/>
                    <a:pt x="473237" y="330792"/>
                    <a:pt x="476250" y="333375"/>
                  </a:cubicBezTo>
                  <a:cubicBezTo>
                    <a:pt x="478807" y="335566"/>
                    <a:pt x="480860" y="338301"/>
                    <a:pt x="483394" y="340518"/>
                  </a:cubicBezTo>
                  <a:cubicBezTo>
                    <a:pt x="496923" y="352355"/>
                    <a:pt x="491416" y="346928"/>
                    <a:pt x="502444" y="354806"/>
                  </a:cubicBezTo>
                  <a:cubicBezTo>
                    <a:pt x="511753" y="361455"/>
                    <a:pt x="513135" y="363723"/>
                    <a:pt x="523875" y="369093"/>
                  </a:cubicBezTo>
                  <a:cubicBezTo>
                    <a:pt x="526120" y="370216"/>
                    <a:pt x="528638" y="370681"/>
                    <a:pt x="531019" y="371475"/>
                  </a:cubicBezTo>
                  <a:cubicBezTo>
                    <a:pt x="550722" y="391178"/>
                    <a:pt x="526927" y="369513"/>
                    <a:pt x="545306" y="381000"/>
                  </a:cubicBezTo>
                  <a:cubicBezTo>
                    <a:pt x="552321" y="385385"/>
                    <a:pt x="556995" y="391607"/>
                    <a:pt x="564356" y="395287"/>
                  </a:cubicBezTo>
                  <a:cubicBezTo>
                    <a:pt x="566601" y="396409"/>
                    <a:pt x="569119" y="396874"/>
                    <a:pt x="571500" y="397668"/>
                  </a:cubicBezTo>
                  <a:cubicBezTo>
                    <a:pt x="591207" y="417375"/>
                    <a:pt x="567409" y="395707"/>
                    <a:pt x="585787" y="407193"/>
                  </a:cubicBezTo>
                  <a:cubicBezTo>
                    <a:pt x="621023" y="429215"/>
                    <a:pt x="578791" y="407265"/>
                    <a:pt x="607219" y="421481"/>
                  </a:cubicBezTo>
                  <a:cubicBezTo>
                    <a:pt x="623281" y="437543"/>
                    <a:pt x="615117" y="433638"/>
                    <a:pt x="628650" y="438150"/>
                  </a:cubicBezTo>
                  <a:cubicBezTo>
                    <a:pt x="638703" y="453229"/>
                    <a:pt x="627327" y="438150"/>
                    <a:pt x="640556" y="450056"/>
                  </a:cubicBezTo>
                  <a:cubicBezTo>
                    <a:pt x="646397" y="455313"/>
                    <a:pt x="652510" y="460439"/>
                    <a:pt x="657225" y="466725"/>
                  </a:cubicBezTo>
                  <a:cubicBezTo>
                    <a:pt x="659606" y="469900"/>
                    <a:pt x="661356" y="473667"/>
                    <a:pt x="664369" y="476250"/>
                  </a:cubicBezTo>
                  <a:cubicBezTo>
                    <a:pt x="667064" y="478560"/>
                    <a:pt x="670719" y="479425"/>
                    <a:pt x="673894" y="481012"/>
                  </a:cubicBezTo>
                  <a:cubicBezTo>
                    <a:pt x="694732" y="507060"/>
                    <a:pt x="684486" y="499186"/>
                    <a:pt x="700087" y="509587"/>
                  </a:cubicBezTo>
                  <a:cubicBezTo>
                    <a:pt x="706440" y="528639"/>
                    <a:pt x="696911" y="506411"/>
                    <a:pt x="709612" y="519112"/>
                  </a:cubicBezTo>
                  <a:cubicBezTo>
                    <a:pt x="712122" y="521622"/>
                    <a:pt x="711865" y="526127"/>
                    <a:pt x="714375" y="528637"/>
                  </a:cubicBezTo>
                  <a:cubicBezTo>
                    <a:pt x="718422" y="532684"/>
                    <a:pt x="723900" y="534987"/>
                    <a:pt x="728662" y="538162"/>
                  </a:cubicBezTo>
                  <a:cubicBezTo>
                    <a:pt x="731043" y="539750"/>
                    <a:pt x="733782" y="540901"/>
                    <a:pt x="735806" y="542925"/>
                  </a:cubicBezTo>
                  <a:lnTo>
                    <a:pt x="750094" y="557212"/>
                  </a:lnTo>
                  <a:lnTo>
                    <a:pt x="757237" y="564356"/>
                  </a:lnTo>
                  <a:cubicBezTo>
                    <a:pt x="768166" y="608060"/>
                    <a:pt x="761149" y="576150"/>
                    <a:pt x="754856" y="681037"/>
                  </a:cubicBezTo>
                  <a:cubicBezTo>
                    <a:pt x="754614" y="685077"/>
                    <a:pt x="753457" y="689017"/>
                    <a:pt x="752475" y="692943"/>
                  </a:cubicBezTo>
                  <a:cubicBezTo>
                    <a:pt x="751866" y="695378"/>
                    <a:pt x="750703" y="697652"/>
                    <a:pt x="750094" y="700087"/>
                  </a:cubicBezTo>
                  <a:cubicBezTo>
                    <a:pt x="745706" y="717638"/>
                    <a:pt x="742055" y="737035"/>
                    <a:pt x="740569" y="754856"/>
                  </a:cubicBezTo>
                  <a:cubicBezTo>
                    <a:pt x="737892" y="786968"/>
                    <a:pt x="742461" y="774882"/>
                    <a:pt x="733425" y="792956"/>
                  </a:cubicBezTo>
                  <a:cubicBezTo>
                    <a:pt x="735012" y="812800"/>
                    <a:pt x="736206" y="832679"/>
                    <a:pt x="738187" y="852487"/>
                  </a:cubicBezTo>
                  <a:cubicBezTo>
                    <a:pt x="738981" y="860425"/>
                    <a:pt x="739933" y="868348"/>
                    <a:pt x="740569" y="876300"/>
                  </a:cubicBezTo>
                  <a:cubicBezTo>
                    <a:pt x="741521" y="888194"/>
                    <a:pt x="741870" y="900135"/>
                    <a:pt x="742950" y="912018"/>
                  </a:cubicBezTo>
                  <a:cubicBezTo>
                    <a:pt x="743942" y="922934"/>
                    <a:pt x="748507" y="946153"/>
                    <a:pt x="750094" y="954881"/>
                  </a:cubicBezTo>
                  <a:cubicBezTo>
                    <a:pt x="749300" y="960437"/>
                    <a:pt x="749992" y="966421"/>
                    <a:pt x="747712" y="971550"/>
                  </a:cubicBezTo>
                  <a:cubicBezTo>
                    <a:pt x="746550" y="974165"/>
                    <a:pt x="743427" y="976176"/>
                    <a:pt x="740569" y="976312"/>
                  </a:cubicBezTo>
                  <a:lnTo>
                    <a:pt x="697706" y="973931"/>
                  </a:lnTo>
                  <a:cubicBezTo>
                    <a:pt x="685385" y="969002"/>
                    <a:pt x="686184" y="970518"/>
                    <a:pt x="676275" y="962025"/>
                  </a:cubicBezTo>
                  <a:cubicBezTo>
                    <a:pt x="673718" y="959833"/>
                    <a:pt x="672303" y="956014"/>
                    <a:pt x="669131" y="954881"/>
                  </a:cubicBezTo>
                  <a:cubicBezTo>
                    <a:pt x="660774" y="951896"/>
                    <a:pt x="651668" y="951706"/>
                    <a:pt x="642937" y="950118"/>
                  </a:cubicBezTo>
                  <a:cubicBezTo>
                    <a:pt x="639762" y="950912"/>
                    <a:pt x="636673" y="952772"/>
                    <a:pt x="633412" y="952500"/>
                  </a:cubicBezTo>
                  <a:cubicBezTo>
                    <a:pt x="568960" y="947130"/>
                    <a:pt x="614206" y="877331"/>
                    <a:pt x="611981" y="807243"/>
                  </a:cubicBezTo>
                  <a:cubicBezTo>
                    <a:pt x="611877" y="803972"/>
                    <a:pt x="610394" y="800893"/>
                    <a:pt x="609600" y="797718"/>
                  </a:cubicBezTo>
                  <a:cubicBezTo>
                    <a:pt x="608806" y="768349"/>
                    <a:pt x="609131" y="738929"/>
                    <a:pt x="607219" y="709612"/>
                  </a:cubicBezTo>
                  <a:cubicBezTo>
                    <a:pt x="606743" y="702310"/>
                    <a:pt x="603209" y="695460"/>
                    <a:pt x="602456" y="688181"/>
                  </a:cubicBezTo>
                  <a:cubicBezTo>
                    <a:pt x="600820" y="672371"/>
                    <a:pt x="601395" y="656396"/>
                    <a:pt x="600075" y="640556"/>
                  </a:cubicBezTo>
                  <a:cubicBezTo>
                    <a:pt x="599803" y="637295"/>
                    <a:pt x="598983" y="634039"/>
                    <a:pt x="597694" y="631031"/>
                  </a:cubicBezTo>
                  <a:cubicBezTo>
                    <a:pt x="594570" y="623742"/>
                    <a:pt x="588475" y="620277"/>
                    <a:pt x="583406" y="614362"/>
                  </a:cubicBezTo>
                  <a:cubicBezTo>
                    <a:pt x="581544" y="612189"/>
                    <a:pt x="580578" y="609328"/>
                    <a:pt x="578644" y="607218"/>
                  </a:cubicBezTo>
                  <a:cubicBezTo>
                    <a:pt x="548938" y="574811"/>
                    <a:pt x="568411" y="591268"/>
                    <a:pt x="550069" y="583406"/>
                  </a:cubicBezTo>
                  <a:cubicBezTo>
                    <a:pt x="546806" y="582008"/>
                    <a:pt x="543988" y="579504"/>
                    <a:pt x="540544" y="578643"/>
                  </a:cubicBezTo>
                  <a:cubicBezTo>
                    <a:pt x="534336" y="577091"/>
                    <a:pt x="527857" y="576944"/>
                    <a:pt x="521494" y="576262"/>
                  </a:cubicBezTo>
                  <a:lnTo>
                    <a:pt x="473869" y="571500"/>
                  </a:lnTo>
                  <a:cubicBezTo>
                    <a:pt x="466028" y="570595"/>
                    <a:pt x="457708" y="568923"/>
                    <a:pt x="450056" y="566737"/>
                  </a:cubicBezTo>
                  <a:cubicBezTo>
                    <a:pt x="447642" y="566047"/>
                    <a:pt x="445388" y="564769"/>
                    <a:pt x="442912" y="564356"/>
                  </a:cubicBezTo>
                  <a:cubicBezTo>
                    <a:pt x="435822" y="563174"/>
                    <a:pt x="428625" y="562769"/>
                    <a:pt x="421481" y="561975"/>
                  </a:cubicBezTo>
                  <a:cubicBezTo>
                    <a:pt x="406371" y="558196"/>
                    <a:pt x="407391" y="557340"/>
                    <a:pt x="385762" y="561975"/>
                  </a:cubicBezTo>
                  <a:cubicBezTo>
                    <a:pt x="382964" y="562575"/>
                    <a:pt x="381000" y="565150"/>
                    <a:pt x="378619" y="566737"/>
                  </a:cubicBezTo>
                  <a:cubicBezTo>
                    <a:pt x="377825" y="569912"/>
                    <a:pt x="377136" y="573115"/>
                    <a:pt x="376237" y="576262"/>
                  </a:cubicBezTo>
                  <a:cubicBezTo>
                    <a:pt x="375547" y="578676"/>
                    <a:pt x="373856" y="580896"/>
                    <a:pt x="373856" y="583406"/>
                  </a:cubicBezTo>
                  <a:cubicBezTo>
                    <a:pt x="373856" y="605801"/>
                    <a:pt x="374940" y="596831"/>
                    <a:pt x="381000" y="611981"/>
                  </a:cubicBezTo>
                  <a:cubicBezTo>
                    <a:pt x="384145" y="619844"/>
                    <a:pt x="384415" y="627302"/>
                    <a:pt x="390525" y="633412"/>
                  </a:cubicBezTo>
                  <a:cubicBezTo>
                    <a:pt x="393331" y="636218"/>
                    <a:pt x="396875" y="638175"/>
                    <a:pt x="400050" y="640556"/>
                  </a:cubicBezTo>
                  <a:cubicBezTo>
                    <a:pt x="410527" y="656273"/>
                    <a:pt x="397606" y="639450"/>
                    <a:pt x="414337" y="652462"/>
                  </a:cubicBezTo>
                  <a:cubicBezTo>
                    <a:pt x="418768" y="655908"/>
                    <a:pt x="422548" y="660144"/>
                    <a:pt x="426244" y="664368"/>
                  </a:cubicBezTo>
                  <a:cubicBezTo>
                    <a:pt x="429444" y="668025"/>
                    <a:pt x="436211" y="680925"/>
                    <a:pt x="438150" y="683418"/>
                  </a:cubicBezTo>
                  <a:cubicBezTo>
                    <a:pt x="440907" y="686962"/>
                    <a:pt x="444870" y="689437"/>
                    <a:pt x="447675" y="692943"/>
                  </a:cubicBezTo>
                  <a:cubicBezTo>
                    <a:pt x="451251" y="697413"/>
                    <a:pt x="454025" y="702468"/>
                    <a:pt x="457200" y="707231"/>
                  </a:cubicBezTo>
                  <a:cubicBezTo>
                    <a:pt x="457994" y="709612"/>
                    <a:pt x="458972" y="711940"/>
                    <a:pt x="459581" y="714375"/>
                  </a:cubicBezTo>
                  <a:cubicBezTo>
                    <a:pt x="460563" y="718301"/>
                    <a:pt x="460287" y="722597"/>
                    <a:pt x="461962" y="726281"/>
                  </a:cubicBezTo>
                  <a:cubicBezTo>
                    <a:pt x="464330" y="731492"/>
                    <a:pt x="468414" y="735739"/>
                    <a:pt x="471487" y="740568"/>
                  </a:cubicBezTo>
                  <a:cubicBezTo>
                    <a:pt x="473972" y="744473"/>
                    <a:pt x="476178" y="748550"/>
                    <a:pt x="478631" y="752475"/>
                  </a:cubicBezTo>
                  <a:cubicBezTo>
                    <a:pt x="480148" y="754902"/>
                    <a:pt x="482114" y="757058"/>
                    <a:pt x="483394" y="759618"/>
                  </a:cubicBezTo>
                  <a:cubicBezTo>
                    <a:pt x="485070" y="762970"/>
                    <a:pt x="489163" y="773861"/>
                    <a:pt x="490537" y="778668"/>
                  </a:cubicBezTo>
                  <a:cubicBezTo>
                    <a:pt x="491436" y="781815"/>
                    <a:pt x="492125" y="785018"/>
                    <a:pt x="492919" y="788193"/>
                  </a:cubicBezTo>
                  <a:cubicBezTo>
                    <a:pt x="493592" y="794583"/>
                    <a:pt x="496651" y="832379"/>
                    <a:pt x="500062" y="847725"/>
                  </a:cubicBezTo>
                  <a:cubicBezTo>
                    <a:pt x="500607" y="850175"/>
                    <a:pt x="501754" y="852455"/>
                    <a:pt x="502444" y="854868"/>
                  </a:cubicBezTo>
                  <a:cubicBezTo>
                    <a:pt x="503343" y="858015"/>
                    <a:pt x="503926" y="861246"/>
                    <a:pt x="504825" y="864393"/>
                  </a:cubicBezTo>
                  <a:cubicBezTo>
                    <a:pt x="505515" y="866807"/>
                    <a:pt x="506516" y="869123"/>
                    <a:pt x="507206" y="871537"/>
                  </a:cubicBezTo>
                  <a:cubicBezTo>
                    <a:pt x="509446" y="879378"/>
                    <a:pt x="510333" y="884791"/>
                    <a:pt x="511969" y="892968"/>
                  </a:cubicBezTo>
                  <a:cubicBezTo>
                    <a:pt x="511175" y="910431"/>
                    <a:pt x="510300" y="927890"/>
                    <a:pt x="509587" y="945356"/>
                  </a:cubicBezTo>
                  <a:cubicBezTo>
                    <a:pt x="508712" y="966784"/>
                    <a:pt x="509208" y="988298"/>
                    <a:pt x="507206" y="1009650"/>
                  </a:cubicBezTo>
                  <a:cubicBezTo>
                    <a:pt x="506807" y="1013906"/>
                    <a:pt x="505284" y="1018361"/>
                    <a:pt x="502444" y="1021556"/>
                  </a:cubicBezTo>
                  <a:cubicBezTo>
                    <a:pt x="498641" y="1025834"/>
                    <a:pt x="492626" y="1027505"/>
                    <a:pt x="488156" y="1031081"/>
                  </a:cubicBezTo>
                  <a:lnTo>
                    <a:pt x="476250" y="1040606"/>
                  </a:lnTo>
                  <a:cubicBezTo>
                    <a:pt x="471487" y="1039018"/>
                    <a:pt x="466832" y="1037061"/>
                    <a:pt x="461962" y="1035843"/>
                  </a:cubicBezTo>
                  <a:cubicBezTo>
                    <a:pt x="454109" y="1033880"/>
                    <a:pt x="438150" y="1031081"/>
                    <a:pt x="438150" y="1031081"/>
                  </a:cubicBezTo>
                  <a:lnTo>
                    <a:pt x="390525" y="1033462"/>
                  </a:lnTo>
                  <a:cubicBezTo>
                    <a:pt x="387360" y="1034295"/>
                    <a:pt x="391091" y="1040264"/>
                    <a:pt x="392906" y="1042987"/>
                  </a:cubicBezTo>
                  <a:cubicBezTo>
                    <a:pt x="394494" y="1045368"/>
                    <a:pt x="397370" y="1046745"/>
                    <a:pt x="400050" y="1047750"/>
                  </a:cubicBezTo>
                  <a:cubicBezTo>
                    <a:pt x="403840" y="1049171"/>
                    <a:pt x="399256" y="1047749"/>
                    <a:pt x="397669" y="1045368"/>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0">
              <a:extLst>
                <a:ext uri="{FF2B5EF4-FFF2-40B4-BE49-F238E27FC236}">
                  <a16:creationId xmlns:a16="http://schemas.microsoft.com/office/drawing/2014/main" id="{415E4D1C-F35A-4913-8EE1-304BF0B033DA}"/>
                </a:ext>
              </a:extLst>
            </p:cNvPr>
            <p:cNvSpPr/>
            <p:nvPr/>
          </p:nvSpPr>
          <p:spPr>
            <a:xfrm>
              <a:off x="4915335" y="1835150"/>
              <a:ext cx="868871" cy="1136650"/>
            </a:xfrm>
            <a:custGeom>
              <a:avLst/>
              <a:gdLst>
                <a:gd name="connsiteX0" fmla="*/ 2740 w 868871"/>
                <a:gd name="connsiteY0" fmla="*/ 920750 h 1136650"/>
                <a:gd name="connsiteX1" fmla="*/ 9090 w 868871"/>
                <a:gd name="connsiteY1" fmla="*/ 904875 h 1136650"/>
                <a:gd name="connsiteX2" fmla="*/ 37665 w 868871"/>
                <a:gd name="connsiteY2" fmla="*/ 869950 h 1136650"/>
                <a:gd name="connsiteX3" fmla="*/ 53540 w 868871"/>
                <a:gd name="connsiteY3" fmla="*/ 835025 h 1136650"/>
                <a:gd name="connsiteX4" fmla="*/ 59890 w 868871"/>
                <a:gd name="connsiteY4" fmla="*/ 825500 h 1136650"/>
                <a:gd name="connsiteX5" fmla="*/ 72590 w 868871"/>
                <a:gd name="connsiteY5" fmla="*/ 812800 h 1136650"/>
                <a:gd name="connsiteX6" fmla="*/ 78940 w 868871"/>
                <a:gd name="connsiteY6" fmla="*/ 800100 h 1136650"/>
                <a:gd name="connsiteX7" fmla="*/ 97990 w 868871"/>
                <a:gd name="connsiteY7" fmla="*/ 765175 h 1136650"/>
                <a:gd name="connsiteX8" fmla="*/ 101165 w 868871"/>
                <a:gd name="connsiteY8" fmla="*/ 749300 h 1136650"/>
                <a:gd name="connsiteX9" fmla="*/ 107515 w 868871"/>
                <a:gd name="connsiteY9" fmla="*/ 730250 h 1136650"/>
                <a:gd name="connsiteX10" fmla="*/ 117040 w 868871"/>
                <a:gd name="connsiteY10" fmla="*/ 682625 h 1136650"/>
                <a:gd name="connsiteX11" fmla="*/ 120215 w 868871"/>
                <a:gd name="connsiteY11" fmla="*/ 641350 h 1136650"/>
                <a:gd name="connsiteX12" fmla="*/ 123390 w 868871"/>
                <a:gd name="connsiteY12" fmla="*/ 631825 h 1136650"/>
                <a:gd name="connsiteX13" fmla="*/ 129740 w 868871"/>
                <a:gd name="connsiteY13" fmla="*/ 596900 h 1136650"/>
                <a:gd name="connsiteX14" fmla="*/ 136090 w 868871"/>
                <a:gd name="connsiteY14" fmla="*/ 577850 h 1136650"/>
                <a:gd name="connsiteX15" fmla="*/ 145615 w 868871"/>
                <a:gd name="connsiteY15" fmla="*/ 568325 h 1136650"/>
                <a:gd name="connsiteX16" fmla="*/ 151965 w 868871"/>
                <a:gd name="connsiteY16" fmla="*/ 546100 h 1136650"/>
                <a:gd name="connsiteX17" fmla="*/ 158315 w 868871"/>
                <a:gd name="connsiteY17" fmla="*/ 514350 h 1136650"/>
                <a:gd name="connsiteX18" fmla="*/ 164665 w 868871"/>
                <a:gd name="connsiteY18" fmla="*/ 504825 h 1136650"/>
                <a:gd name="connsiteX19" fmla="*/ 171015 w 868871"/>
                <a:gd name="connsiteY19" fmla="*/ 479425 h 1136650"/>
                <a:gd name="connsiteX20" fmla="*/ 180540 w 868871"/>
                <a:gd name="connsiteY20" fmla="*/ 466725 h 1136650"/>
                <a:gd name="connsiteX21" fmla="*/ 186890 w 868871"/>
                <a:gd name="connsiteY21" fmla="*/ 457200 h 1136650"/>
                <a:gd name="connsiteX22" fmla="*/ 196415 w 868871"/>
                <a:gd name="connsiteY22" fmla="*/ 450850 h 1136650"/>
                <a:gd name="connsiteX23" fmla="*/ 199590 w 868871"/>
                <a:gd name="connsiteY23" fmla="*/ 441325 h 1136650"/>
                <a:gd name="connsiteX24" fmla="*/ 218640 w 868871"/>
                <a:gd name="connsiteY24" fmla="*/ 431800 h 1136650"/>
                <a:gd name="connsiteX25" fmla="*/ 228165 w 868871"/>
                <a:gd name="connsiteY25" fmla="*/ 422275 h 1136650"/>
                <a:gd name="connsiteX26" fmla="*/ 244040 w 868871"/>
                <a:gd name="connsiteY26" fmla="*/ 403225 h 1136650"/>
                <a:gd name="connsiteX27" fmla="*/ 253565 w 868871"/>
                <a:gd name="connsiteY27" fmla="*/ 384175 h 1136650"/>
                <a:gd name="connsiteX28" fmla="*/ 263090 w 868871"/>
                <a:gd name="connsiteY28" fmla="*/ 377825 h 1136650"/>
                <a:gd name="connsiteX29" fmla="*/ 275790 w 868871"/>
                <a:gd name="connsiteY29" fmla="*/ 361950 h 1136650"/>
                <a:gd name="connsiteX30" fmla="*/ 282140 w 868871"/>
                <a:gd name="connsiteY30" fmla="*/ 352425 h 1136650"/>
                <a:gd name="connsiteX31" fmla="*/ 304365 w 868871"/>
                <a:gd name="connsiteY31" fmla="*/ 336550 h 1136650"/>
                <a:gd name="connsiteX32" fmla="*/ 323415 w 868871"/>
                <a:gd name="connsiteY32" fmla="*/ 311150 h 1136650"/>
                <a:gd name="connsiteX33" fmla="*/ 326590 w 868871"/>
                <a:gd name="connsiteY33" fmla="*/ 301625 h 1136650"/>
                <a:gd name="connsiteX34" fmla="*/ 339290 w 868871"/>
                <a:gd name="connsiteY34" fmla="*/ 288925 h 1136650"/>
                <a:gd name="connsiteX35" fmla="*/ 348815 w 868871"/>
                <a:gd name="connsiteY35" fmla="*/ 266700 h 1136650"/>
                <a:gd name="connsiteX36" fmla="*/ 367865 w 868871"/>
                <a:gd name="connsiteY36" fmla="*/ 247650 h 1136650"/>
                <a:gd name="connsiteX37" fmla="*/ 374215 w 868871"/>
                <a:gd name="connsiteY37" fmla="*/ 234950 h 1136650"/>
                <a:gd name="connsiteX38" fmla="*/ 380565 w 868871"/>
                <a:gd name="connsiteY38" fmla="*/ 225425 h 1136650"/>
                <a:gd name="connsiteX39" fmla="*/ 383740 w 868871"/>
                <a:gd name="connsiteY39" fmla="*/ 215900 h 1136650"/>
                <a:gd name="connsiteX40" fmla="*/ 396440 w 868871"/>
                <a:gd name="connsiteY40" fmla="*/ 209550 h 1136650"/>
                <a:gd name="connsiteX41" fmla="*/ 405965 w 868871"/>
                <a:gd name="connsiteY41" fmla="*/ 203200 h 1136650"/>
                <a:gd name="connsiteX42" fmla="*/ 418665 w 868871"/>
                <a:gd name="connsiteY42" fmla="*/ 193675 h 1136650"/>
                <a:gd name="connsiteX43" fmla="*/ 428190 w 868871"/>
                <a:gd name="connsiteY43" fmla="*/ 184150 h 1136650"/>
                <a:gd name="connsiteX44" fmla="*/ 437715 w 868871"/>
                <a:gd name="connsiteY44" fmla="*/ 180975 h 1136650"/>
                <a:gd name="connsiteX45" fmla="*/ 463115 w 868871"/>
                <a:gd name="connsiteY45" fmla="*/ 161925 h 1136650"/>
                <a:gd name="connsiteX46" fmla="*/ 472640 w 868871"/>
                <a:gd name="connsiteY46" fmla="*/ 155575 h 1136650"/>
                <a:gd name="connsiteX47" fmla="*/ 485340 w 868871"/>
                <a:gd name="connsiteY47" fmla="*/ 146050 h 1136650"/>
                <a:gd name="connsiteX48" fmla="*/ 498040 w 868871"/>
                <a:gd name="connsiteY48" fmla="*/ 142875 h 1136650"/>
                <a:gd name="connsiteX49" fmla="*/ 501215 w 868871"/>
                <a:gd name="connsiteY49" fmla="*/ 133350 h 1136650"/>
                <a:gd name="connsiteX50" fmla="*/ 510740 w 868871"/>
                <a:gd name="connsiteY50" fmla="*/ 130175 h 1136650"/>
                <a:gd name="connsiteX51" fmla="*/ 529790 w 868871"/>
                <a:gd name="connsiteY51" fmla="*/ 114300 h 1136650"/>
                <a:gd name="connsiteX52" fmla="*/ 539315 w 868871"/>
                <a:gd name="connsiteY52" fmla="*/ 111125 h 1136650"/>
                <a:gd name="connsiteX53" fmla="*/ 545665 w 868871"/>
                <a:gd name="connsiteY53" fmla="*/ 101600 h 1136650"/>
                <a:gd name="connsiteX54" fmla="*/ 571065 w 868871"/>
                <a:gd name="connsiteY54" fmla="*/ 92075 h 1136650"/>
                <a:gd name="connsiteX55" fmla="*/ 586940 w 868871"/>
                <a:gd name="connsiteY55" fmla="*/ 76200 h 1136650"/>
                <a:gd name="connsiteX56" fmla="*/ 618690 w 868871"/>
                <a:gd name="connsiteY56" fmla="*/ 63500 h 1136650"/>
                <a:gd name="connsiteX57" fmla="*/ 640915 w 868871"/>
                <a:gd name="connsiteY57" fmla="*/ 50800 h 1136650"/>
                <a:gd name="connsiteX58" fmla="*/ 666315 w 868871"/>
                <a:gd name="connsiteY58" fmla="*/ 44450 h 1136650"/>
                <a:gd name="connsiteX59" fmla="*/ 675840 w 868871"/>
                <a:gd name="connsiteY59" fmla="*/ 38100 h 1136650"/>
                <a:gd name="connsiteX60" fmla="*/ 691715 w 868871"/>
                <a:gd name="connsiteY60" fmla="*/ 31750 h 1136650"/>
                <a:gd name="connsiteX61" fmla="*/ 710765 w 868871"/>
                <a:gd name="connsiteY61" fmla="*/ 15875 h 1136650"/>
                <a:gd name="connsiteX62" fmla="*/ 723465 w 868871"/>
                <a:gd name="connsiteY62" fmla="*/ 12700 h 1136650"/>
                <a:gd name="connsiteX63" fmla="*/ 732990 w 868871"/>
                <a:gd name="connsiteY63" fmla="*/ 9525 h 1136650"/>
                <a:gd name="connsiteX64" fmla="*/ 786965 w 868871"/>
                <a:gd name="connsiteY64" fmla="*/ 0 h 1136650"/>
                <a:gd name="connsiteX65" fmla="*/ 806015 w 868871"/>
                <a:gd name="connsiteY65" fmla="*/ 3175 h 1136650"/>
                <a:gd name="connsiteX66" fmla="*/ 818715 w 868871"/>
                <a:gd name="connsiteY66" fmla="*/ 6350 h 1136650"/>
                <a:gd name="connsiteX67" fmla="*/ 834590 w 868871"/>
                <a:gd name="connsiteY67" fmla="*/ 41275 h 1136650"/>
                <a:gd name="connsiteX68" fmla="*/ 837765 w 868871"/>
                <a:gd name="connsiteY68" fmla="*/ 53975 h 1136650"/>
                <a:gd name="connsiteX69" fmla="*/ 847290 w 868871"/>
                <a:gd name="connsiteY69" fmla="*/ 60325 h 1136650"/>
                <a:gd name="connsiteX70" fmla="*/ 850465 w 868871"/>
                <a:gd name="connsiteY70" fmla="*/ 69850 h 1136650"/>
                <a:gd name="connsiteX71" fmla="*/ 853640 w 868871"/>
                <a:gd name="connsiteY71" fmla="*/ 82550 h 1136650"/>
                <a:gd name="connsiteX72" fmla="*/ 863165 w 868871"/>
                <a:gd name="connsiteY72" fmla="*/ 92075 h 1136650"/>
                <a:gd name="connsiteX73" fmla="*/ 863165 w 868871"/>
                <a:gd name="connsiteY73" fmla="*/ 187325 h 1136650"/>
                <a:gd name="connsiteX74" fmla="*/ 859990 w 868871"/>
                <a:gd name="connsiteY74" fmla="*/ 196850 h 1136650"/>
                <a:gd name="connsiteX75" fmla="*/ 853640 w 868871"/>
                <a:gd name="connsiteY75" fmla="*/ 219075 h 1136650"/>
                <a:gd name="connsiteX76" fmla="*/ 847290 w 868871"/>
                <a:gd name="connsiteY76" fmla="*/ 228600 h 1136650"/>
                <a:gd name="connsiteX77" fmla="*/ 840940 w 868871"/>
                <a:gd name="connsiteY77" fmla="*/ 266700 h 1136650"/>
                <a:gd name="connsiteX78" fmla="*/ 834590 w 868871"/>
                <a:gd name="connsiteY78" fmla="*/ 279400 h 1136650"/>
                <a:gd name="connsiteX79" fmla="*/ 821890 w 868871"/>
                <a:gd name="connsiteY79" fmla="*/ 298450 h 1136650"/>
                <a:gd name="connsiteX80" fmla="*/ 818715 w 868871"/>
                <a:gd name="connsiteY80" fmla="*/ 307975 h 1136650"/>
                <a:gd name="connsiteX81" fmla="*/ 815540 w 868871"/>
                <a:gd name="connsiteY81" fmla="*/ 320675 h 1136650"/>
                <a:gd name="connsiteX82" fmla="*/ 809190 w 868871"/>
                <a:gd name="connsiteY82" fmla="*/ 333375 h 1136650"/>
                <a:gd name="connsiteX83" fmla="*/ 806015 w 868871"/>
                <a:gd name="connsiteY83" fmla="*/ 365125 h 1136650"/>
                <a:gd name="connsiteX84" fmla="*/ 802840 w 868871"/>
                <a:gd name="connsiteY84" fmla="*/ 454025 h 1136650"/>
                <a:gd name="connsiteX85" fmla="*/ 796490 w 868871"/>
                <a:gd name="connsiteY85" fmla="*/ 473075 h 1136650"/>
                <a:gd name="connsiteX86" fmla="*/ 786965 w 868871"/>
                <a:gd name="connsiteY86" fmla="*/ 504825 h 1136650"/>
                <a:gd name="connsiteX87" fmla="*/ 783790 w 868871"/>
                <a:gd name="connsiteY87" fmla="*/ 514350 h 1136650"/>
                <a:gd name="connsiteX88" fmla="*/ 774265 w 868871"/>
                <a:gd name="connsiteY88" fmla="*/ 523875 h 1136650"/>
                <a:gd name="connsiteX89" fmla="*/ 764740 w 868871"/>
                <a:gd name="connsiteY89" fmla="*/ 539750 h 1136650"/>
                <a:gd name="connsiteX90" fmla="*/ 758390 w 868871"/>
                <a:gd name="connsiteY90" fmla="*/ 549275 h 1136650"/>
                <a:gd name="connsiteX91" fmla="*/ 748865 w 868871"/>
                <a:gd name="connsiteY91" fmla="*/ 555625 h 1136650"/>
                <a:gd name="connsiteX92" fmla="*/ 736165 w 868871"/>
                <a:gd name="connsiteY92" fmla="*/ 590550 h 1136650"/>
                <a:gd name="connsiteX93" fmla="*/ 726640 w 868871"/>
                <a:gd name="connsiteY93" fmla="*/ 596900 h 1136650"/>
                <a:gd name="connsiteX94" fmla="*/ 720290 w 868871"/>
                <a:gd name="connsiteY94" fmla="*/ 609600 h 1136650"/>
                <a:gd name="connsiteX95" fmla="*/ 710765 w 868871"/>
                <a:gd name="connsiteY95" fmla="*/ 615950 h 1136650"/>
                <a:gd name="connsiteX96" fmla="*/ 698065 w 868871"/>
                <a:gd name="connsiteY96" fmla="*/ 628650 h 1136650"/>
                <a:gd name="connsiteX97" fmla="*/ 679015 w 868871"/>
                <a:gd name="connsiteY97" fmla="*/ 650875 h 1136650"/>
                <a:gd name="connsiteX98" fmla="*/ 663140 w 868871"/>
                <a:gd name="connsiteY98" fmla="*/ 673100 h 1136650"/>
                <a:gd name="connsiteX99" fmla="*/ 644090 w 868871"/>
                <a:gd name="connsiteY99" fmla="*/ 688975 h 1136650"/>
                <a:gd name="connsiteX100" fmla="*/ 625040 w 868871"/>
                <a:gd name="connsiteY100" fmla="*/ 708025 h 1136650"/>
                <a:gd name="connsiteX101" fmla="*/ 609165 w 868871"/>
                <a:gd name="connsiteY101" fmla="*/ 727075 h 1136650"/>
                <a:gd name="connsiteX102" fmla="*/ 599640 w 868871"/>
                <a:gd name="connsiteY102" fmla="*/ 742950 h 1136650"/>
                <a:gd name="connsiteX103" fmla="*/ 586940 w 868871"/>
                <a:gd name="connsiteY103" fmla="*/ 762000 h 1136650"/>
                <a:gd name="connsiteX104" fmla="*/ 580590 w 868871"/>
                <a:gd name="connsiteY104" fmla="*/ 771525 h 1136650"/>
                <a:gd name="connsiteX105" fmla="*/ 577415 w 868871"/>
                <a:gd name="connsiteY105" fmla="*/ 781050 h 1136650"/>
                <a:gd name="connsiteX106" fmla="*/ 571065 w 868871"/>
                <a:gd name="connsiteY106" fmla="*/ 812800 h 1136650"/>
                <a:gd name="connsiteX107" fmla="*/ 561540 w 868871"/>
                <a:gd name="connsiteY107" fmla="*/ 822325 h 1136650"/>
                <a:gd name="connsiteX108" fmla="*/ 555190 w 868871"/>
                <a:gd name="connsiteY108" fmla="*/ 835025 h 1136650"/>
                <a:gd name="connsiteX109" fmla="*/ 545665 w 868871"/>
                <a:gd name="connsiteY109" fmla="*/ 847725 h 1136650"/>
                <a:gd name="connsiteX110" fmla="*/ 532965 w 868871"/>
                <a:gd name="connsiteY110" fmla="*/ 873125 h 1136650"/>
                <a:gd name="connsiteX111" fmla="*/ 526615 w 868871"/>
                <a:gd name="connsiteY111" fmla="*/ 892175 h 1136650"/>
                <a:gd name="connsiteX112" fmla="*/ 513915 w 868871"/>
                <a:gd name="connsiteY112" fmla="*/ 911225 h 1136650"/>
                <a:gd name="connsiteX113" fmla="*/ 501215 w 868871"/>
                <a:gd name="connsiteY113" fmla="*/ 939800 h 1136650"/>
                <a:gd name="connsiteX114" fmla="*/ 494865 w 868871"/>
                <a:gd name="connsiteY114" fmla="*/ 965200 h 1136650"/>
                <a:gd name="connsiteX115" fmla="*/ 491690 w 868871"/>
                <a:gd name="connsiteY115" fmla="*/ 974725 h 1136650"/>
                <a:gd name="connsiteX116" fmla="*/ 485340 w 868871"/>
                <a:gd name="connsiteY116" fmla="*/ 984250 h 1136650"/>
                <a:gd name="connsiteX117" fmla="*/ 475815 w 868871"/>
                <a:gd name="connsiteY117" fmla="*/ 1009650 h 1136650"/>
                <a:gd name="connsiteX118" fmla="*/ 466290 w 868871"/>
                <a:gd name="connsiteY118" fmla="*/ 1031875 h 1136650"/>
                <a:gd name="connsiteX119" fmla="*/ 459940 w 868871"/>
                <a:gd name="connsiteY119" fmla="*/ 1041400 h 1136650"/>
                <a:gd name="connsiteX120" fmla="*/ 456765 w 868871"/>
                <a:gd name="connsiteY120" fmla="*/ 1050925 h 1136650"/>
                <a:gd name="connsiteX121" fmla="*/ 450415 w 868871"/>
                <a:gd name="connsiteY121" fmla="*/ 1060450 h 1136650"/>
                <a:gd name="connsiteX122" fmla="*/ 444065 w 868871"/>
                <a:gd name="connsiteY122" fmla="*/ 1082675 h 1136650"/>
                <a:gd name="connsiteX123" fmla="*/ 437715 w 868871"/>
                <a:gd name="connsiteY123" fmla="*/ 1101725 h 1136650"/>
                <a:gd name="connsiteX124" fmla="*/ 428190 w 868871"/>
                <a:gd name="connsiteY124" fmla="*/ 1123950 h 1136650"/>
                <a:gd name="connsiteX125" fmla="*/ 421840 w 868871"/>
                <a:gd name="connsiteY125" fmla="*/ 1133475 h 1136650"/>
                <a:gd name="connsiteX126" fmla="*/ 412315 w 868871"/>
                <a:gd name="connsiteY126" fmla="*/ 1136650 h 1136650"/>
                <a:gd name="connsiteX127" fmla="*/ 371040 w 868871"/>
                <a:gd name="connsiteY127" fmla="*/ 1133475 h 1136650"/>
                <a:gd name="connsiteX128" fmla="*/ 361515 w 868871"/>
                <a:gd name="connsiteY128" fmla="*/ 1130300 h 1136650"/>
                <a:gd name="connsiteX129" fmla="*/ 332940 w 868871"/>
                <a:gd name="connsiteY129" fmla="*/ 1123950 h 1136650"/>
                <a:gd name="connsiteX130" fmla="*/ 326590 w 868871"/>
                <a:gd name="connsiteY130" fmla="*/ 1114425 h 1136650"/>
                <a:gd name="connsiteX131" fmla="*/ 329765 w 868871"/>
                <a:gd name="connsiteY131" fmla="*/ 1057275 h 1136650"/>
                <a:gd name="connsiteX132" fmla="*/ 336115 w 868871"/>
                <a:gd name="connsiteY132" fmla="*/ 1031875 h 1136650"/>
                <a:gd name="connsiteX133" fmla="*/ 345640 w 868871"/>
                <a:gd name="connsiteY133" fmla="*/ 1022350 h 1136650"/>
                <a:gd name="connsiteX134" fmla="*/ 348815 w 868871"/>
                <a:gd name="connsiteY134" fmla="*/ 1003300 h 1136650"/>
                <a:gd name="connsiteX135" fmla="*/ 358340 w 868871"/>
                <a:gd name="connsiteY135" fmla="*/ 971550 h 1136650"/>
                <a:gd name="connsiteX136" fmla="*/ 367865 w 868871"/>
                <a:gd name="connsiteY136" fmla="*/ 911225 h 1136650"/>
                <a:gd name="connsiteX137" fmla="*/ 374215 w 868871"/>
                <a:gd name="connsiteY137" fmla="*/ 901700 h 1136650"/>
                <a:gd name="connsiteX138" fmla="*/ 377390 w 868871"/>
                <a:gd name="connsiteY138" fmla="*/ 889000 h 1136650"/>
                <a:gd name="connsiteX139" fmla="*/ 380565 w 868871"/>
                <a:gd name="connsiteY139" fmla="*/ 879475 h 1136650"/>
                <a:gd name="connsiteX140" fmla="*/ 383740 w 868871"/>
                <a:gd name="connsiteY140" fmla="*/ 863600 h 1136650"/>
                <a:gd name="connsiteX141" fmla="*/ 390090 w 868871"/>
                <a:gd name="connsiteY141" fmla="*/ 850900 h 1136650"/>
                <a:gd name="connsiteX142" fmla="*/ 393265 w 868871"/>
                <a:gd name="connsiteY142" fmla="*/ 838200 h 1136650"/>
                <a:gd name="connsiteX143" fmla="*/ 402790 w 868871"/>
                <a:gd name="connsiteY143" fmla="*/ 819150 h 1136650"/>
                <a:gd name="connsiteX144" fmla="*/ 409140 w 868871"/>
                <a:gd name="connsiteY144" fmla="*/ 793750 h 1136650"/>
                <a:gd name="connsiteX145" fmla="*/ 412315 w 868871"/>
                <a:gd name="connsiteY145" fmla="*/ 781050 h 1136650"/>
                <a:gd name="connsiteX146" fmla="*/ 418665 w 868871"/>
                <a:gd name="connsiteY146" fmla="*/ 771525 h 1136650"/>
                <a:gd name="connsiteX147" fmla="*/ 421840 w 868871"/>
                <a:gd name="connsiteY147" fmla="*/ 749300 h 1136650"/>
                <a:gd name="connsiteX148" fmla="*/ 425015 w 868871"/>
                <a:gd name="connsiteY148" fmla="*/ 736600 h 1136650"/>
                <a:gd name="connsiteX149" fmla="*/ 428190 w 868871"/>
                <a:gd name="connsiteY149" fmla="*/ 714375 h 1136650"/>
                <a:gd name="connsiteX150" fmla="*/ 425015 w 868871"/>
                <a:gd name="connsiteY150" fmla="*/ 654050 h 1136650"/>
                <a:gd name="connsiteX151" fmla="*/ 421840 w 868871"/>
                <a:gd name="connsiteY151" fmla="*/ 644525 h 1136650"/>
                <a:gd name="connsiteX152" fmla="*/ 415490 w 868871"/>
                <a:gd name="connsiteY152" fmla="*/ 635000 h 1136650"/>
                <a:gd name="connsiteX153" fmla="*/ 405965 w 868871"/>
                <a:gd name="connsiteY153" fmla="*/ 628650 h 1136650"/>
                <a:gd name="connsiteX154" fmla="*/ 399615 w 868871"/>
                <a:gd name="connsiteY154" fmla="*/ 619125 h 1136650"/>
                <a:gd name="connsiteX155" fmla="*/ 377390 w 868871"/>
                <a:gd name="connsiteY155" fmla="*/ 609600 h 1136650"/>
                <a:gd name="connsiteX156" fmla="*/ 361515 w 868871"/>
                <a:gd name="connsiteY156" fmla="*/ 606425 h 1136650"/>
                <a:gd name="connsiteX157" fmla="*/ 332940 w 868871"/>
                <a:gd name="connsiteY157" fmla="*/ 609600 h 1136650"/>
                <a:gd name="connsiteX158" fmla="*/ 313890 w 868871"/>
                <a:gd name="connsiteY158" fmla="*/ 628650 h 1136650"/>
                <a:gd name="connsiteX159" fmla="*/ 304365 w 868871"/>
                <a:gd name="connsiteY159" fmla="*/ 647700 h 1136650"/>
                <a:gd name="connsiteX160" fmla="*/ 291665 w 868871"/>
                <a:gd name="connsiteY160" fmla="*/ 666750 h 1136650"/>
                <a:gd name="connsiteX161" fmla="*/ 288490 w 868871"/>
                <a:gd name="connsiteY161" fmla="*/ 676275 h 1136650"/>
                <a:gd name="connsiteX162" fmla="*/ 275790 w 868871"/>
                <a:gd name="connsiteY162" fmla="*/ 695325 h 1136650"/>
                <a:gd name="connsiteX163" fmla="*/ 272615 w 868871"/>
                <a:gd name="connsiteY163" fmla="*/ 711200 h 1136650"/>
                <a:gd name="connsiteX164" fmla="*/ 259915 w 868871"/>
                <a:gd name="connsiteY164" fmla="*/ 739775 h 1136650"/>
                <a:gd name="connsiteX165" fmla="*/ 253565 w 868871"/>
                <a:gd name="connsiteY165" fmla="*/ 768350 h 1136650"/>
                <a:gd name="connsiteX166" fmla="*/ 240865 w 868871"/>
                <a:gd name="connsiteY166" fmla="*/ 828675 h 1136650"/>
                <a:gd name="connsiteX167" fmla="*/ 231340 w 868871"/>
                <a:gd name="connsiteY167" fmla="*/ 847725 h 1136650"/>
                <a:gd name="connsiteX168" fmla="*/ 205940 w 868871"/>
                <a:gd name="connsiteY168" fmla="*/ 857250 h 1136650"/>
                <a:gd name="connsiteX169" fmla="*/ 177365 w 868871"/>
                <a:gd name="connsiteY169" fmla="*/ 873125 h 1136650"/>
                <a:gd name="connsiteX170" fmla="*/ 164665 w 868871"/>
                <a:gd name="connsiteY170" fmla="*/ 876300 h 1136650"/>
                <a:gd name="connsiteX171" fmla="*/ 136090 w 868871"/>
                <a:gd name="connsiteY171" fmla="*/ 892175 h 1136650"/>
                <a:gd name="connsiteX172" fmla="*/ 113865 w 868871"/>
                <a:gd name="connsiteY172" fmla="*/ 904875 h 1136650"/>
                <a:gd name="connsiteX173" fmla="*/ 104340 w 868871"/>
                <a:gd name="connsiteY173" fmla="*/ 911225 h 1136650"/>
                <a:gd name="connsiteX174" fmla="*/ 78940 w 868871"/>
                <a:gd name="connsiteY174" fmla="*/ 917575 h 1136650"/>
                <a:gd name="connsiteX175" fmla="*/ 66240 w 868871"/>
                <a:gd name="connsiteY175" fmla="*/ 923925 h 1136650"/>
                <a:gd name="connsiteX176" fmla="*/ 56715 w 868871"/>
                <a:gd name="connsiteY176" fmla="*/ 930275 h 1136650"/>
                <a:gd name="connsiteX177" fmla="*/ 2740 w 868871"/>
                <a:gd name="connsiteY177" fmla="*/ 92075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868871" h="1136650">
                  <a:moveTo>
                    <a:pt x="2740" y="920750"/>
                  </a:moveTo>
                  <a:cubicBezTo>
                    <a:pt x="-5197" y="916517"/>
                    <a:pt x="6361" y="909878"/>
                    <a:pt x="9090" y="904875"/>
                  </a:cubicBezTo>
                  <a:cubicBezTo>
                    <a:pt x="19201" y="886339"/>
                    <a:pt x="23003" y="884612"/>
                    <a:pt x="37665" y="869950"/>
                  </a:cubicBezTo>
                  <a:cubicBezTo>
                    <a:pt x="45297" y="847055"/>
                    <a:pt x="41189" y="854787"/>
                    <a:pt x="53540" y="835025"/>
                  </a:cubicBezTo>
                  <a:cubicBezTo>
                    <a:pt x="55562" y="831789"/>
                    <a:pt x="57407" y="828397"/>
                    <a:pt x="59890" y="825500"/>
                  </a:cubicBezTo>
                  <a:cubicBezTo>
                    <a:pt x="63786" y="820954"/>
                    <a:pt x="68998" y="817589"/>
                    <a:pt x="72590" y="812800"/>
                  </a:cubicBezTo>
                  <a:cubicBezTo>
                    <a:pt x="75430" y="809014"/>
                    <a:pt x="76641" y="804237"/>
                    <a:pt x="78940" y="800100"/>
                  </a:cubicBezTo>
                  <a:cubicBezTo>
                    <a:pt x="100903" y="760567"/>
                    <a:pt x="75598" y="809958"/>
                    <a:pt x="97990" y="765175"/>
                  </a:cubicBezTo>
                  <a:cubicBezTo>
                    <a:pt x="99048" y="759883"/>
                    <a:pt x="99745" y="754506"/>
                    <a:pt x="101165" y="749300"/>
                  </a:cubicBezTo>
                  <a:cubicBezTo>
                    <a:pt x="102926" y="742842"/>
                    <a:pt x="105965" y="736761"/>
                    <a:pt x="107515" y="730250"/>
                  </a:cubicBezTo>
                  <a:cubicBezTo>
                    <a:pt x="111265" y="714501"/>
                    <a:pt x="117040" y="682625"/>
                    <a:pt x="117040" y="682625"/>
                  </a:cubicBezTo>
                  <a:cubicBezTo>
                    <a:pt x="118098" y="668867"/>
                    <a:pt x="118503" y="655042"/>
                    <a:pt x="120215" y="641350"/>
                  </a:cubicBezTo>
                  <a:cubicBezTo>
                    <a:pt x="120630" y="638029"/>
                    <a:pt x="122734" y="635107"/>
                    <a:pt x="123390" y="631825"/>
                  </a:cubicBezTo>
                  <a:cubicBezTo>
                    <a:pt x="128310" y="607227"/>
                    <a:pt x="124093" y="615725"/>
                    <a:pt x="129740" y="596900"/>
                  </a:cubicBezTo>
                  <a:cubicBezTo>
                    <a:pt x="131663" y="590489"/>
                    <a:pt x="131357" y="582583"/>
                    <a:pt x="136090" y="577850"/>
                  </a:cubicBezTo>
                  <a:lnTo>
                    <a:pt x="145615" y="568325"/>
                  </a:lnTo>
                  <a:cubicBezTo>
                    <a:pt x="148947" y="558330"/>
                    <a:pt x="149573" y="557263"/>
                    <a:pt x="151965" y="546100"/>
                  </a:cubicBezTo>
                  <a:cubicBezTo>
                    <a:pt x="154226" y="535547"/>
                    <a:pt x="152328" y="523330"/>
                    <a:pt x="158315" y="514350"/>
                  </a:cubicBezTo>
                  <a:lnTo>
                    <a:pt x="164665" y="504825"/>
                  </a:lnTo>
                  <a:cubicBezTo>
                    <a:pt x="165469" y="500805"/>
                    <a:pt x="168011" y="484682"/>
                    <a:pt x="171015" y="479425"/>
                  </a:cubicBezTo>
                  <a:cubicBezTo>
                    <a:pt x="173640" y="474831"/>
                    <a:pt x="177464" y="471031"/>
                    <a:pt x="180540" y="466725"/>
                  </a:cubicBezTo>
                  <a:cubicBezTo>
                    <a:pt x="182758" y="463620"/>
                    <a:pt x="184192" y="459898"/>
                    <a:pt x="186890" y="457200"/>
                  </a:cubicBezTo>
                  <a:cubicBezTo>
                    <a:pt x="189588" y="454502"/>
                    <a:pt x="193240" y="452967"/>
                    <a:pt x="196415" y="450850"/>
                  </a:cubicBezTo>
                  <a:cubicBezTo>
                    <a:pt x="197473" y="447675"/>
                    <a:pt x="197499" y="443938"/>
                    <a:pt x="199590" y="441325"/>
                  </a:cubicBezTo>
                  <a:cubicBezTo>
                    <a:pt x="204066" y="435730"/>
                    <a:pt x="212365" y="433892"/>
                    <a:pt x="218640" y="431800"/>
                  </a:cubicBezTo>
                  <a:cubicBezTo>
                    <a:pt x="221815" y="428625"/>
                    <a:pt x="225290" y="425724"/>
                    <a:pt x="228165" y="422275"/>
                  </a:cubicBezTo>
                  <a:cubicBezTo>
                    <a:pt x="250267" y="395753"/>
                    <a:pt x="216213" y="431052"/>
                    <a:pt x="244040" y="403225"/>
                  </a:cubicBezTo>
                  <a:cubicBezTo>
                    <a:pt x="246622" y="395478"/>
                    <a:pt x="247410" y="390330"/>
                    <a:pt x="253565" y="384175"/>
                  </a:cubicBezTo>
                  <a:cubicBezTo>
                    <a:pt x="256263" y="381477"/>
                    <a:pt x="259915" y="379942"/>
                    <a:pt x="263090" y="377825"/>
                  </a:cubicBezTo>
                  <a:cubicBezTo>
                    <a:pt x="269271" y="359282"/>
                    <a:pt x="261429" y="376311"/>
                    <a:pt x="275790" y="361950"/>
                  </a:cubicBezTo>
                  <a:cubicBezTo>
                    <a:pt x="278488" y="359252"/>
                    <a:pt x="279697" y="355356"/>
                    <a:pt x="282140" y="352425"/>
                  </a:cubicBezTo>
                  <a:cubicBezTo>
                    <a:pt x="291334" y="341392"/>
                    <a:pt x="291525" y="342970"/>
                    <a:pt x="304365" y="336550"/>
                  </a:cubicBezTo>
                  <a:cubicBezTo>
                    <a:pt x="310715" y="328083"/>
                    <a:pt x="320068" y="321190"/>
                    <a:pt x="323415" y="311150"/>
                  </a:cubicBezTo>
                  <a:cubicBezTo>
                    <a:pt x="324473" y="307975"/>
                    <a:pt x="324645" y="304348"/>
                    <a:pt x="326590" y="301625"/>
                  </a:cubicBezTo>
                  <a:cubicBezTo>
                    <a:pt x="330070" y="296753"/>
                    <a:pt x="335057" y="293158"/>
                    <a:pt x="339290" y="288925"/>
                  </a:cubicBezTo>
                  <a:cubicBezTo>
                    <a:pt x="341584" y="282044"/>
                    <a:pt x="344331" y="272305"/>
                    <a:pt x="348815" y="266700"/>
                  </a:cubicBezTo>
                  <a:cubicBezTo>
                    <a:pt x="354425" y="259688"/>
                    <a:pt x="363849" y="255682"/>
                    <a:pt x="367865" y="247650"/>
                  </a:cubicBezTo>
                  <a:cubicBezTo>
                    <a:pt x="369982" y="243417"/>
                    <a:pt x="371867" y="239059"/>
                    <a:pt x="374215" y="234950"/>
                  </a:cubicBezTo>
                  <a:cubicBezTo>
                    <a:pt x="376108" y="231637"/>
                    <a:pt x="378858" y="228838"/>
                    <a:pt x="380565" y="225425"/>
                  </a:cubicBezTo>
                  <a:cubicBezTo>
                    <a:pt x="382062" y="222432"/>
                    <a:pt x="381373" y="218267"/>
                    <a:pt x="383740" y="215900"/>
                  </a:cubicBezTo>
                  <a:cubicBezTo>
                    <a:pt x="387087" y="212553"/>
                    <a:pt x="392331" y="211898"/>
                    <a:pt x="396440" y="209550"/>
                  </a:cubicBezTo>
                  <a:cubicBezTo>
                    <a:pt x="399753" y="207657"/>
                    <a:pt x="402860" y="205418"/>
                    <a:pt x="405965" y="203200"/>
                  </a:cubicBezTo>
                  <a:cubicBezTo>
                    <a:pt x="410271" y="200124"/>
                    <a:pt x="414647" y="197119"/>
                    <a:pt x="418665" y="193675"/>
                  </a:cubicBezTo>
                  <a:cubicBezTo>
                    <a:pt x="422074" y="190753"/>
                    <a:pt x="424454" y="186641"/>
                    <a:pt x="428190" y="184150"/>
                  </a:cubicBezTo>
                  <a:cubicBezTo>
                    <a:pt x="430975" y="182294"/>
                    <a:pt x="434540" y="182033"/>
                    <a:pt x="437715" y="180975"/>
                  </a:cubicBezTo>
                  <a:cubicBezTo>
                    <a:pt x="452560" y="166130"/>
                    <a:pt x="442075" y="175075"/>
                    <a:pt x="463115" y="161925"/>
                  </a:cubicBezTo>
                  <a:cubicBezTo>
                    <a:pt x="466351" y="159903"/>
                    <a:pt x="469535" y="157793"/>
                    <a:pt x="472640" y="155575"/>
                  </a:cubicBezTo>
                  <a:cubicBezTo>
                    <a:pt x="476946" y="152499"/>
                    <a:pt x="480607" y="148417"/>
                    <a:pt x="485340" y="146050"/>
                  </a:cubicBezTo>
                  <a:cubicBezTo>
                    <a:pt x="489243" y="144099"/>
                    <a:pt x="493807" y="143933"/>
                    <a:pt x="498040" y="142875"/>
                  </a:cubicBezTo>
                  <a:cubicBezTo>
                    <a:pt x="499098" y="139700"/>
                    <a:pt x="498848" y="135717"/>
                    <a:pt x="501215" y="133350"/>
                  </a:cubicBezTo>
                  <a:cubicBezTo>
                    <a:pt x="503582" y="130983"/>
                    <a:pt x="507747" y="131672"/>
                    <a:pt x="510740" y="130175"/>
                  </a:cubicBezTo>
                  <a:cubicBezTo>
                    <a:pt x="531515" y="119787"/>
                    <a:pt x="508724" y="128344"/>
                    <a:pt x="529790" y="114300"/>
                  </a:cubicBezTo>
                  <a:cubicBezTo>
                    <a:pt x="532575" y="112444"/>
                    <a:pt x="536140" y="112183"/>
                    <a:pt x="539315" y="111125"/>
                  </a:cubicBezTo>
                  <a:cubicBezTo>
                    <a:pt x="541432" y="107950"/>
                    <a:pt x="542490" y="103717"/>
                    <a:pt x="545665" y="101600"/>
                  </a:cubicBezTo>
                  <a:cubicBezTo>
                    <a:pt x="589533" y="72355"/>
                    <a:pt x="525636" y="127408"/>
                    <a:pt x="571065" y="92075"/>
                  </a:cubicBezTo>
                  <a:cubicBezTo>
                    <a:pt x="576972" y="87481"/>
                    <a:pt x="581096" y="80875"/>
                    <a:pt x="586940" y="76200"/>
                  </a:cubicBezTo>
                  <a:cubicBezTo>
                    <a:pt x="600608" y="65265"/>
                    <a:pt x="602740" y="66690"/>
                    <a:pt x="618690" y="63500"/>
                  </a:cubicBezTo>
                  <a:cubicBezTo>
                    <a:pt x="631147" y="54157"/>
                    <a:pt x="628217" y="54263"/>
                    <a:pt x="640915" y="50800"/>
                  </a:cubicBezTo>
                  <a:cubicBezTo>
                    <a:pt x="649335" y="48504"/>
                    <a:pt x="666315" y="44450"/>
                    <a:pt x="666315" y="44450"/>
                  </a:cubicBezTo>
                  <a:cubicBezTo>
                    <a:pt x="669490" y="42333"/>
                    <a:pt x="672427" y="39807"/>
                    <a:pt x="675840" y="38100"/>
                  </a:cubicBezTo>
                  <a:cubicBezTo>
                    <a:pt x="680938" y="35551"/>
                    <a:pt x="686882" y="34771"/>
                    <a:pt x="691715" y="31750"/>
                  </a:cubicBezTo>
                  <a:cubicBezTo>
                    <a:pt x="708359" y="21347"/>
                    <a:pt x="693747" y="23169"/>
                    <a:pt x="710765" y="15875"/>
                  </a:cubicBezTo>
                  <a:cubicBezTo>
                    <a:pt x="714776" y="14156"/>
                    <a:pt x="719269" y="13899"/>
                    <a:pt x="723465" y="12700"/>
                  </a:cubicBezTo>
                  <a:cubicBezTo>
                    <a:pt x="726683" y="11781"/>
                    <a:pt x="729743" y="10337"/>
                    <a:pt x="732990" y="9525"/>
                  </a:cubicBezTo>
                  <a:cubicBezTo>
                    <a:pt x="744390" y="6675"/>
                    <a:pt x="784340" y="437"/>
                    <a:pt x="786965" y="0"/>
                  </a:cubicBezTo>
                  <a:cubicBezTo>
                    <a:pt x="793315" y="1058"/>
                    <a:pt x="799702" y="1912"/>
                    <a:pt x="806015" y="3175"/>
                  </a:cubicBezTo>
                  <a:cubicBezTo>
                    <a:pt x="810294" y="4031"/>
                    <a:pt x="815402" y="3510"/>
                    <a:pt x="818715" y="6350"/>
                  </a:cubicBezTo>
                  <a:cubicBezTo>
                    <a:pt x="825908" y="12516"/>
                    <a:pt x="832553" y="33127"/>
                    <a:pt x="834590" y="41275"/>
                  </a:cubicBezTo>
                  <a:cubicBezTo>
                    <a:pt x="835648" y="45508"/>
                    <a:pt x="835344" y="50344"/>
                    <a:pt x="837765" y="53975"/>
                  </a:cubicBezTo>
                  <a:cubicBezTo>
                    <a:pt x="839882" y="57150"/>
                    <a:pt x="844115" y="58208"/>
                    <a:pt x="847290" y="60325"/>
                  </a:cubicBezTo>
                  <a:cubicBezTo>
                    <a:pt x="848348" y="63500"/>
                    <a:pt x="849546" y="66632"/>
                    <a:pt x="850465" y="69850"/>
                  </a:cubicBezTo>
                  <a:cubicBezTo>
                    <a:pt x="851664" y="74046"/>
                    <a:pt x="851475" y="78761"/>
                    <a:pt x="853640" y="82550"/>
                  </a:cubicBezTo>
                  <a:cubicBezTo>
                    <a:pt x="855868" y="86449"/>
                    <a:pt x="859990" y="88900"/>
                    <a:pt x="863165" y="92075"/>
                  </a:cubicBezTo>
                  <a:cubicBezTo>
                    <a:pt x="872689" y="130173"/>
                    <a:pt x="868586" y="108726"/>
                    <a:pt x="863165" y="187325"/>
                  </a:cubicBezTo>
                  <a:cubicBezTo>
                    <a:pt x="862935" y="190664"/>
                    <a:pt x="860909" y="193632"/>
                    <a:pt x="859990" y="196850"/>
                  </a:cubicBezTo>
                  <a:cubicBezTo>
                    <a:pt x="858634" y="201597"/>
                    <a:pt x="856178" y="214000"/>
                    <a:pt x="853640" y="219075"/>
                  </a:cubicBezTo>
                  <a:cubicBezTo>
                    <a:pt x="851933" y="222488"/>
                    <a:pt x="849407" y="225425"/>
                    <a:pt x="847290" y="228600"/>
                  </a:cubicBezTo>
                  <a:cubicBezTo>
                    <a:pt x="846137" y="237820"/>
                    <a:pt x="844873" y="256211"/>
                    <a:pt x="840940" y="266700"/>
                  </a:cubicBezTo>
                  <a:cubicBezTo>
                    <a:pt x="839278" y="271132"/>
                    <a:pt x="837025" y="275341"/>
                    <a:pt x="834590" y="279400"/>
                  </a:cubicBezTo>
                  <a:cubicBezTo>
                    <a:pt x="830663" y="285944"/>
                    <a:pt x="824303" y="291210"/>
                    <a:pt x="821890" y="298450"/>
                  </a:cubicBezTo>
                  <a:cubicBezTo>
                    <a:pt x="820832" y="301625"/>
                    <a:pt x="819634" y="304757"/>
                    <a:pt x="818715" y="307975"/>
                  </a:cubicBezTo>
                  <a:cubicBezTo>
                    <a:pt x="817516" y="312171"/>
                    <a:pt x="817072" y="316589"/>
                    <a:pt x="815540" y="320675"/>
                  </a:cubicBezTo>
                  <a:cubicBezTo>
                    <a:pt x="813878" y="325107"/>
                    <a:pt x="811307" y="329142"/>
                    <a:pt x="809190" y="333375"/>
                  </a:cubicBezTo>
                  <a:cubicBezTo>
                    <a:pt x="808132" y="343958"/>
                    <a:pt x="806574" y="354504"/>
                    <a:pt x="806015" y="365125"/>
                  </a:cubicBezTo>
                  <a:cubicBezTo>
                    <a:pt x="804457" y="394736"/>
                    <a:pt x="805446" y="424488"/>
                    <a:pt x="802840" y="454025"/>
                  </a:cubicBezTo>
                  <a:cubicBezTo>
                    <a:pt x="802252" y="460693"/>
                    <a:pt x="798413" y="466664"/>
                    <a:pt x="796490" y="473075"/>
                  </a:cubicBezTo>
                  <a:cubicBezTo>
                    <a:pt x="782095" y="521059"/>
                    <a:pt x="809416" y="437473"/>
                    <a:pt x="786965" y="504825"/>
                  </a:cubicBezTo>
                  <a:cubicBezTo>
                    <a:pt x="785907" y="508000"/>
                    <a:pt x="786157" y="511983"/>
                    <a:pt x="783790" y="514350"/>
                  </a:cubicBezTo>
                  <a:cubicBezTo>
                    <a:pt x="780615" y="517525"/>
                    <a:pt x="776959" y="520283"/>
                    <a:pt x="774265" y="523875"/>
                  </a:cubicBezTo>
                  <a:cubicBezTo>
                    <a:pt x="770562" y="528812"/>
                    <a:pt x="768011" y="534517"/>
                    <a:pt x="764740" y="539750"/>
                  </a:cubicBezTo>
                  <a:cubicBezTo>
                    <a:pt x="762718" y="542986"/>
                    <a:pt x="761088" y="546577"/>
                    <a:pt x="758390" y="549275"/>
                  </a:cubicBezTo>
                  <a:cubicBezTo>
                    <a:pt x="755692" y="551973"/>
                    <a:pt x="752040" y="553508"/>
                    <a:pt x="748865" y="555625"/>
                  </a:cubicBezTo>
                  <a:cubicBezTo>
                    <a:pt x="747847" y="558679"/>
                    <a:pt x="738926" y="586684"/>
                    <a:pt x="736165" y="590550"/>
                  </a:cubicBezTo>
                  <a:cubicBezTo>
                    <a:pt x="733947" y="593655"/>
                    <a:pt x="729815" y="594783"/>
                    <a:pt x="726640" y="596900"/>
                  </a:cubicBezTo>
                  <a:cubicBezTo>
                    <a:pt x="724523" y="601133"/>
                    <a:pt x="723320" y="605964"/>
                    <a:pt x="720290" y="609600"/>
                  </a:cubicBezTo>
                  <a:cubicBezTo>
                    <a:pt x="717847" y="612531"/>
                    <a:pt x="713662" y="613467"/>
                    <a:pt x="710765" y="615950"/>
                  </a:cubicBezTo>
                  <a:cubicBezTo>
                    <a:pt x="706219" y="619846"/>
                    <a:pt x="701741" y="623924"/>
                    <a:pt x="698065" y="628650"/>
                  </a:cubicBezTo>
                  <a:cubicBezTo>
                    <a:pt x="679507" y="652510"/>
                    <a:pt x="698046" y="638188"/>
                    <a:pt x="679015" y="650875"/>
                  </a:cubicBezTo>
                  <a:cubicBezTo>
                    <a:pt x="675409" y="656283"/>
                    <a:pt x="667078" y="669162"/>
                    <a:pt x="663140" y="673100"/>
                  </a:cubicBezTo>
                  <a:cubicBezTo>
                    <a:pt x="647006" y="689234"/>
                    <a:pt x="659694" y="668169"/>
                    <a:pt x="644090" y="688975"/>
                  </a:cubicBezTo>
                  <a:cubicBezTo>
                    <a:pt x="629094" y="708969"/>
                    <a:pt x="642453" y="702221"/>
                    <a:pt x="625040" y="708025"/>
                  </a:cubicBezTo>
                  <a:cubicBezTo>
                    <a:pt x="606964" y="744177"/>
                    <a:pt x="630706" y="701944"/>
                    <a:pt x="609165" y="727075"/>
                  </a:cubicBezTo>
                  <a:cubicBezTo>
                    <a:pt x="605149" y="731760"/>
                    <a:pt x="602953" y="737744"/>
                    <a:pt x="599640" y="742950"/>
                  </a:cubicBezTo>
                  <a:cubicBezTo>
                    <a:pt x="595543" y="749389"/>
                    <a:pt x="591173" y="755650"/>
                    <a:pt x="586940" y="762000"/>
                  </a:cubicBezTo>
                  <a:cubicBezTo>
                    <a:pt x="584823" y="765175"/>
                    <a:pt x="581797" y="767905"/>
                    <a:pt x="580590" y="771525"/>
                  </a:cubicBezTo>
                  <a:lnTo>
                    <a:pt x="577415" y="781050"/>
                  </a:lnTo>
                  <a:cubicBezTo>
                    <a:pt x="577146" y="782932"/>
                    <a:pt x="575095" y="806755"/>
                    <a:pt x="571065" y="812800"/>
                  </a:cubicBezTo>
                  <a:cubicBezTo>
                    <a:pt x="568574" y="816536"/>
                    <a:pt x="564150" y="818671"/>
                    <a:pt x="561540" y="822325"/>
                  </a:cubicBezTo>
                  <a:cubicBezTo>
                    <a:pt x="558789" y="826176"/>
                    <a:pt x="557698" y="831011"/>
                    <a:pt x="555190" y="835025"/>
                  </a:cubicBezTo>
                  <a:cubicBezTo>
                    <a:pt x="552385" y="839512"/>
                    <a:pt x="548840" y="843492"/>
                    <a:pt x="545665" y="847725"/>
                  </a:cubicBezTo>
                  <a:cubicBezTo>
                    <a:pt x="537869" y="878910"/>
                    <a:pt x="549156" y="840743"/>
                    <a:pt x="532965" y="873125"/>
                  </a:cubicBezTo>
                  <a:cubicBezTo>
                    <a:pt x="529972" y="879112"/>
                    <a:pt x="530328" y="886606"/>
                    <a:pt x="526615" y="892175"/>
                  </a:cubicBezTo>
                  <a:cubicBezTo>
                    <a:pt x="522382" y="898525"/>
                    <a:pt x="516328" y="903985"/>
                    <a:pt x="513915" y="911225"/>
                  </a:cubicBezTo>
                  <a:cubicBezTo>
                    <a:pt x="506358" y="933895"/>
                    <a:pt x="511278" y="924706"/>
                    <a:pt x="501215" y="939800"/>
                  </a:cubicBezTo>
                  <a:cubicBezTo>
                    <a:pt x="499098" y="948267"/>
                    <a:pt x="497625" y="956921"/>
                    <a:pt x="494865" y="965200"/>
                  </a:cubicBezTo>
                  <a:cubicBezTo>
                    <a:pt x="493807" y="968375"/>
                    <a:pt x="493187" y="971732"/>
                    <a:pt x="491690" y="974725"/>
                  </a:cubicBezTo>
                  <a:cubicBezTo>
                    <a:pt x="489983" y="978138"/>
                    <a:pt x="487457" y="981075"/>
                    <a:pt x="485340" y="984250"/>
                  </a:cubicBezTo>
                  <a:cubicBezTo>
                    <a:pt x="479486" y="1007665"/>
                    <a:pt x="485777" y="986406"/>
                    <a:pt x="475815" y="1009650"/>
                  </a:cubicBezTo>
                  <a:cubicBezTo>
                    <a:pt x="468182" y="1027460"/>
                    <a:pt x="478324" y="1010815"/>
                    <a:pt x="466290" y="1031875"/>
                  </a:cubicBezTo>
                  <a:cubicBezTo>
                    <a:pt x="464397" y="1035188"/>
                    <a:pt x="461647" y="1037987"/>
                    <a:pt x="459940" y="1041400"/>
                  </a:cubicBezTo>
                  <a:cubicBezTo>
                    <a:pt x="458443" y="1044393"/>
                    <a:pt x="458262" y="1047932"/>
                    <a:pt x="456765" y="1050925"/>
                  </a:cubicBezTo>
                  <a:cubicBezTo>
                    <a:pt x="455058" y="1054338"/>
                    <a:pt x="452122" y="1057037"/>
                    <a:pt x="450415" y="1060450"/>
                  </a:cubicBezTo>
                  <a:cubicBezTo>
                    <a:pt x="447747" y="1065785"/>
                    <a:pt x="445591" y="1077589"/>
                    <a:pt x="444065" y="1082675"/>
                  </a:cubicBezTo>
                  <a:cubicBezTo>
                    <a:pt x="442142" y="1089086"/>
                    <a:pt x="439832" y="1095375"/>
                    <a:pt x="437715" y="1101725"/>
                  </a:cubicBezTo>
                  <a:cubicBezTo>
                    <a:pt x="434153" y="1112411"/>
                    <a:pt x="434467" y="1112965"/>
                    <a:pt x="428190" y="1123950"/>
                  </a:cubicBezTo>
                  <a:cubicBezTo>
                    <a:pt x="426297" y="1127263"/>
                    <a:pt x="424820" y="1131091"/>
                    <a:pt x="421840" y="1133475"/>
                  </a:cubicBezTo>
                  <a:cubicBezTo>
                    <a:pt x="419227" y="1135566"/>
                    <a:pt x="415490" y="1135592"/>
                    <a:pt x="412315" y="1136650"/>
                  </a:cubicBezTo>
                  <a:cubicBezTo>
                    <a:pt x="398557" y="1135592"/>
                    <a:pt x="384732" y="1135187"/>
                    <a:pt x="371040" y="1133475"/>
                  </a:cubicBezTo>
                  <a:cubicBezTo>
                    <a:pt x="367719" y="1133060"/>
                    <a:pt x="364782" y="1131026"/>
                    <a:pt x="361515" y="1130300"/>
                  </a:cubicBezTo>
                  <a:cubicBezTo>
                    <a:pt x="327988" y="1122850"/>
                    <a:pt x="354382" y="1131097"/>
                    <a:pt x="332940" y="1123950"/>
                  </a:cubicBezTo>
                  <a:cubicBezTo>
                    <a:pt x="330823" y="1120775"/>
                    <a:pt x="328297" y="1117838"/>
                    <a:pt x="326590" y="1114425"/>
                  </a:cubicBezTo>
                  <a:cubicBezTo>
                    <a:pt x="317536" y="1096317"/>
                    <a:pt x="326869" y="1076581"/>
                    <a:pt x="329765" y="1057275"/>
                  </a:cubicBezTo>
                  <a:cubicBezTo>
                    <a:pt x="330075" y="1055207"/>
                    <a:pt x="333417" y="1035922"/>
                    <a:pt x="336115" y="1031875"/>
                  </a:cubicBezTo>
                  <a:cubicBezTo>
                    <a:pt x="338606" y="1028139"/>
                    <a:pt x="342465" y="1025525"/>
                    <a:pt x="345640" y="1022350"/>
                  </a:cubicBezTo>
                  <a:cubicBezTo>
                    <a:pt x="346698" y="1016000"/>
                    <a:pt x="347121" y="1009511"/>
                    <a:pt x="348815" y="1003300"/>
                  </a:cubicBezTo>
                  <a:cubicBezTo>
                    <a:pt x="364479" y="945865"/>
                    <a:pt x="347126" y="1027621"/>
                    <a:pt x="358340" y="971550"/>
                  </a:cubicBezTo>
                  <a:cubicBezTo>
                    <a:pt x="359147" y="961053"/>
                    <a:pt x="358549" y="925199"/>
                    <a:pt x="367865" y="911225"/>
                  </a:cubicBezTo>
                  <a:lnTo>
                    <a:pt x="374215" y="901700"/>
                  </a:lnTo>
                  <a:cubicBezTo>
                    <a:pt x="375273" y="897467"/>
                    <a:pt x="376191" y="893196"/>
                    <a:pt x="377390" y="889000"/>
                  </a:cubicBezTo>
                  <a:cubicBezTo>
                    <a:pt x="378309" y="885782"/>
                    <a:pt x="379753" y="882722"/>
                    <a:pt x="380565" y="879475"/>
                  </a:cubicBezTo>
                  <a:cubicBezTo>
                    <a:pt x="381874" y="874240"/>
                    <a:pt x="382033" y="868720"/>
                    <a:pt x="383740" y="863600"/>
                  </a:cubicBezTo>
                  <a:cubicBezTo>
                    <a:pt x="385237" y="859110"/>
                    <a:pt x="388428" y="855332"/>
                    <a:pt x="390090" y="850900"/>
                  </a:cubicBezTo>
                  <a:cubicBezTo>
                    <a:pt x="391622" y="846814"/>
                    <a:pt x="391546" y="842211"/>
                    <a:pt x="393265" y="838200"/>
                  </a:cubicBezTo>
                  <a:cubicBezTo>
                    <a:pt x="404103" y="812912"/>
                    <a:pt x="396101" y="843677"/>
                    <a:pt x="402790" y="819150"/>
                  </a:cubicBezTo>
                  <a:cubicBezTo>
                    <a:pt x="405086" y="810730"/>
                    <a:pt x="407023" y="802217"/>
                    <a:pt x="409140" y="793750"/>
                  </a:cubicBezTo>
                  <a:cubicBezTo>
                    <a:pt x="410198" y="789517"/>
                    <a:pt x="409894" y="784681"/>
                    <a:pt x="412315" y="781050"/>
                  </a:cubicBezTo>
                  <a:lnTo>
                    <a:pt x="418665" y="771525"/>
                  </a:lnTo>
                  <a:cubicBezTo>
                    <a:pt x="419723" y="764117"/>
                    <a:pt x="420501" y="756663"/>
                    <a:pt x="421840" y="749300"/>
                  </a:cubicBezTo>
                  <a:cubicBezTo>
                    <a:pt x="422621" y="745007"/>
                    <a:pt x="424234" y="740893"/>
                    <a:pt x="425015" y="736600"/>
                  </a:cubicBezTo>
                  <a:cubicBezTo>
                    <a:pt x="426354" y="729237"/>
                    <a:pt x="427132" y="721783"/>
                    <a:pt x="428190" y="714375"/>
                  </a:cubicBezTo>
                  <a:cubicBezTo>
                    <a:pt x="427132" y="694267"/>
                    <a:pt x="426838" y="674103"/>
                    <a:pt x="425015" y="654050"/>
                  </a:cubicBezTo>
                  <a:cubicBezTo>
                    <a:pt x="424712" y="650717"/>
                    <a:pt x="423337" y="647518"/>
                    <a:pt x="421840" y="644525"/>
                  </a:cubicBezTo>
                  <a:cubicBezTo>
                    <a:pt x="420133" y="641112"/>
                    <a:pt x="418188" y="637698"/>
                    <a:pt x="415490" y="635000"/>
                  </a:cubicBezTo>
                  <a:cubicBezTo>
                    <a:pt x="412792" y="632302"/>
                    <a:pt x="409140" y="630767"/>
                    <a:pt x="405965" y="628650"/>
                  </a:cubicBezTo>
                  <a:cubicBezTo>
                    <a:pt x="403848" y="625475"/>
                    <a:pt x="402313" y="621823"/>
                    <a:pt x="399615" y="619125"/>
                  </a:cubicBezTo>
                  <a:cubicBezTo>
                    <a:pt x="392610" y="612120"/>
                    <a:pt x="386759" y="611682"/>
                    <a:pt x="377390" y="609600"/>
                  </a:cubicBezTo>
                  <a:cubicBezTo>
                    <a:pt x="372122" y="608429"/>
                    <a:pt x="366807" y="607483"/>
                    <a:pt x="361515" y="606425"/>
                  </a:cubicBezTo>
                  <a:cubicBezTo>
                    <a:pt x="351990" y="607483"/>
                    <a:pt x="341625" y="605547"/>
                    <a:pt x="332940" y="609600"/>
                  </a:cubicBezTo>
                  <a:cubicBezTo>
                    <a:pt x="324802" y="613398"/>
                    <a:pt x="313890" y="628650"/>
                    <a:pt x="313890" y="628650"/>
                  </a:cubicBezTo>
                  <a:cubicBezTo>
                    <a:pt x="305910" y="652591"/>
                    <a:pt x="316675" y="623081"/>
                    <a:pt x="304365" y="647700"/>
                  </a:cubicBezTo>
                  <a:cubicBezTo>
                    <a:pt x="295175" y="666080"/>
                    <a:pt x="309721" y="648694"/>
                    <a:pt x="291665" y="666750"/>
                  </a:cubicBezTo>
                  <a:cubicBezTo>
                    <a:pt x="290607" y="669925"/>
                    <a:pt x="290115" y="673349"/>
                    <a:pt x="288490" y="676275"/>
                  </a:cubicBezTo>
                  <a:cubicBezTo>
                    <a:pt x="284784" y="682946"/>
                    <a:pt x="275790" y="695325"/>
                    <a:pt x="275790" y="695325"/>
                  </a:cubicBezTo>
                  <a:cubicBezTo>
                    <a:pt x="274732" y="700617"/>
                    <a:pt x="274510" y="706147"/>
                    <a:pt x="272615" y="711200"/>
                  </a:cubicBezTo>
                  <a:cubicBezTo>
                    <a:pt x="262907" y="737087"/>
                    <a:pt x="266849" y="698173"/>
                    <a:pt x="259915" y="739775"/>
                  </a:cubicBezTo>
                  <a:cubicBezTo>
                    <a:pt x="256190" y="762126"/>
                    <a:pt x="258776" y="752718"/>
                    <a:pt x="253565" y="768350"/>
                  </a:cubicBezTo>
                  <a:cubicBezTo>
                    <a:pt x="245206" y="826862"/>
                    <a:pt x="253232" y="795697"/>
                    <a:pt x="240865" y="828675"/>
                  </a:cubicBezTo>
                  <a:cubicBezTo>
                    <a:pt x="237766" y="836938"/>
                    <a:pt x="238084" y="840981"/>
                    <a:pt x="231340" y="847725"/>
                  </a:cubicBezTo>
                  <a:cubicBezTo>
                    <a:pt x="223165" y="855900"/>
                    <a:pt x="217298" y="854978"/>
                    <a:pt x="205940" y="857250"/>
                  </a:cubicBezTo>
                  <a:cubicBezTo>
                    <a:pt x="188884" y="868621"/>
                    <a:pt x="192034" y="868934"/>
                    <a:pt x="177365" y="873125"/>
                  </a:cubicBezTo>
                  <a:cubicBezTo>
                    <a:pt x="173169" y="874324"/>
                    <a:pt x="168898" y="875242"/>
                    <a:pt x="164665" y="876300"/>
                  </a:cubicBezTo>
                  <a:cubicBezTo>
                    <a:pt x="142830" y="890856"/>
                    <a:pt x="152855" y="886587"/>
                    <a:pt x="136090" y="892175"/>
                  </a:cubicBezTo>
                  <a:cubicBezTo>
                    <a:pt x="117995" y="910270"/>
                    <a:pt x="136251" y="895281"/>
                    <a:pt x="113865" y="904875"/>
                  </a:cubicBezTo>
                  <a:cubicBezTo>
                    <a:pt x="110358" y="906378"/>
                    <a:pt x="107926" y="909921"/>
                    <a:pt x="104340" y="911225"/>
                  </a:cubicBezTo>
                  <a:cubicBezTo>
                    <a:pt x="96138" y="914207"/>
                    <a:pt x="86746" y="913672"/>
                    <a:pt x="78940" y="917575"/>
                  </a:cubicBezTo>
                  <a:cubicBezTo>
                    <a:pt x="74707" y="919692"/>
                    <a:pt x="70349" y="921577"/>
                    <a:pt x="66240" y="923925"/>
                  </a:cubicBezTo>
                  <a:cubicBezTo>
                    <a:pt x="62927" y="925818"/>
                    <a:pt x="60484" y="929680"/>
                    <a:pt x="56715" y="930275"/>
                  </a:cubicBezTo>
                  <a:cubicBezTo>
                    <a:pt x="39956" y="932921"/>
                    <a:pt x="10677" y="924983"/>
                    <a:pt x="2740" y="9207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框架 21">
              <a:extLst>
                <a:ext uri="{FF2B5EF4-FFF2-40B4-BE49-F238E27FC236}">
                  <a16:creationId xmlns:a16="http://schemas.microsoft.com/office/drawing/2014/main" id="{8507108D-AC9A-4269-98D9-8DFC5A7566AE}"/>
                </a:ext>
              </a:extLst>
            </p:cNvPr>
            <p:cNvSpPr/>
            <p:nvPr/>
          </p:nvSpPr>
          <p:spPr>
            <a:xfrm>
              <a:off x="4716810" y="1432644"/>
              <a:ext cx="3311574" cy="2664295"/>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
        <p:nvSpPr>
          <p:cNvPr id="23" name="矩形 22">
            <a:extLst>
              <a:ext uri="{FF2B5EF4-FFF2-40B4-BE49-F238E27FC236}">
                <a16:creationId xmlns:a16="http://schemas.microsoft.com/office/drawing/2014/main" id="{C6341368-5032-411F-88C8-118538B7C850}"/>
              </a:ext>
            </a:extLst>
          </p:cNvPr>
          <p:cNvSpPr/>
          <p:nvPr/>
        </p:nvSpPr>
        <p:spPr>
          <a:xfrm>
            <a:off x="9144000" y="5777636"/>
            <a:ext cx="3024336" cy="400110"/>
          </a:xfrm>
          <a:prstGeom prst="rect">
            <a:avLst/>
          </a:prstGeom>
        </p:spPr>
        <p:txBody>
          <a:bodyPr wrap="square">
            <a:spAutoFit/>
          </a:bodyPr>
          <a:lstStyle/>
          <a:p>
            <a:r>
              <a:rPr lang="en-US" altLang="zh-TW" sz="1000" i="1" dirty="0"/>
              <a:t>https://jis.gov.jm/information/symbols/jamaican-national-bird-the-doctor-bird/</a:t>
            </a:r>
            <a:endParaRPr lang="zh-TW" altLang="en-US" sz="1000" i="1" dirty="0"/>
          </a:p>
        </p:txBody>
      </p:sp>
      <p:sp>
        <p:nvSpPr>
          <p:cNvPr id="32" name="圓形: 空心 31">
            <a:extLst>
              <a:ext uri="{FF2B5EF4-FFF2-40B4-BE49-F238E27FC236}">
                <a16:creationId xmlns:a16="http://schemas.microsoft.com/office/drawing/2014/main" id="{50E5E71A-CDE4-44E2-B7F3-04E71FD5F0B5}"/>
              </a:ext>
            </a:extLst>
          </p:cNvPr>
          <p:cNvSpPr/>
          <p:nvPr/>
        </p:nvSpPr>
        <p:spPr>
          <a:xfrm>
            <a:off x="8028383" y="2204864"/>
            <a:ext cx="658417" cy="1224136"/>
          </a:xfrm>
          <a:prstGeom prst="donu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34" name="直線接點 33">
            <a:extLst>
              <a:ext uri="{FF2B5EF4-FFF2-40B4-BE49-F238E27FC236}">
                <a16:creationId xmlns:a16="http://schemas.microsoft.com/office/drawing/2014/main" id="{10A5EAE3-5D10-44E5-BEEB-AD8D5B6666C4}"/>
              </a:ext>
            </a:extLst>
          </p:cNvPr>
          <p:cNvCxnSpPr>
            <a:endCxn id="32" idx="0"/>
          </p:cNvCxnSpPr>
          <p:nvPr/>
        </p:nvCxnSpPr>
        <p:spPr>
          <a:xfrm>
            <a:off x="6012160" y="1762710"/>
            <a:ext cx="2345432" cy="44215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8CB5482E-7E8A-45DA-9746-413BCD93B647}"/>
              </a:ext>
            </a:extLst>
          </p:cNvPr>
          <p:cNvCxnSpPr>
            <a:cxnSpLocks/>
            <a:stCxn id="20" idx="179"/>
            <a:endCxn id="32" idx="4"/>
          </p:cNvCxnSpPr>
          <p:nvPr/>
        </p:nvCxnSpPr>
        <p:spPr>
          <a:xfrm>
            <a:off x="6406828" y="2793791"/>
            <a:ext cx="1950764" cy="63520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D79F851F-3064-4E62-A8BA-2892866DB75F}"/>
              </a:ext>
            </a:extLst>
          </p:cNvPr>
          <p:cNvSpPr txBox="1"/>
          <p:nvPr/>
        </p:nvSpPr>
        <p:spPr>
          <a:xfrm>
            <a:off x="2483768" y="5430989"/>
            <a:ext cx="5992366" cy="707886"/>
          </a:xfrm>
          <a:prstGeom prst="rect">
            <a:avLst/>
          </a:prstGeom>
          <a:noFill/>
        </p:spPr>
        <p:txBody>
          <a:bodyPr wrap="square" rtlCol="0">
            <a:spAutoFit/>
          </a:bodyPr>
          <a:lstStyle/>
          <a:p>
            <a:r>
              <a:rPr lang="en-US" altLang="zh-TW" sz="2000" dirty="0"/>
              <a:t>Normal people show swallow sign</a:t>
            </a:r>
          </a:p>
          <a:p>
            <a:r>
              <a:rPr lang="en-US" altLang="zh-TW" sz="2000" dirty="0"/>
              <a:t>Parkinson’s Disease patient show no swallow sign</a:t>
            </a:r>
            <a:endParaRPr lang="zh-TW" altLang="en-US" sz="2000" dirty="0"/>
          </a:p>
        </p:txBody>
      </p:sp>
      <p:cxnSp>
        <p:nvCxnSpPr>
          <p:cNvPr id="44" name="直線接點 43">
            <a:extLst>
              <a:ext uri="{FF2B5EF4-FFF2-40B4-BE49-F238E27FC236}">
                <a16:creationId xmlns:a16="http://schemas.microsoft.com/office/drawing/2014/main" id="{6E4E9C45-2555-446F-94D1-1DFFC1B5BD5A}"/>
              </a:ext>
            </a:extLst>
          </p:cNvPr>
          <p:cNvCxnSpPr/>
          <p:nvPr/>
        </p:nvCxnSpPr>
        <p:spPr>
          <a:xfrm>
            <a:off x="4572000" y="2204864"/>
            <a:ext cx="576064" cy="223224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BF434C2E-1ED5-492C-AC6F-77FE4275D7E3}"/>
              </a:ext>
            </a:extLst>
          </p:cNvPr>
          <p:cNvSpPr txBox="1"/>
          <p:nvPr/>
        </p:nvSpPr>
        <p:spPr>
          <a:xfrm>
            <a:off x="4801301" y="4626758"/>
            <a:ext cx="2939051" cy="369332"/>
          </a:xfrm>
          <a:prstGeom prst="rect">
            <a:avLst/>
          </a:prstGeom>
          <a:noFill/>
        </p:spPr>
        <p:txBody>
          <a:bodyPr wrap="square" rtlCol="0">
            <a:spAutoFit/>
          </a:bodyPr>
          <a:lstStyle/>
          <a:p>
            <a:r>
              <a:rPr lang="en-US" altLang="zh-TW" dirty="0">
                <a:solidFill>
                  <a:srgbClr val="2A0EF8"/>
                </a:solidFill>
              </a:rPr>
              <a:t>Nigrosome1 (melanin)</a:t>
            </a:r>
            <a:endParaRPr lang="zh-TW" altLang="en-US" dirty="0">
              <a:solidFill>
                <a:srgbClr val="2A0EF8"/>
              </a:solidFill>
            </a:endParaRPr>
          </a:p>
        </p:txBody>
      </p:sp>
      <p:sp>
        <p:nvSpPr>
          <p:cNvPr id="48" name="手繪多邊形: 圖案 47">
            <a:extLst>
              <a:ext uri="{FF2B5EF4-FFF2-40B4-BE49-F238E27FC236}">
                <a16:creationId xmlns:a16="http://schemas.microsoft.com/office/drawing/2014/main" id="{FEFDFC55-CAFA-4972-90AA-F10F70B7576A}"/>
              </a:ext>
            </a:extLst>
          </p:cNvPr>
          <p:cNvSpPr/>
          <p:nvPr/>
        </p:nvSpPr>
        <p:spPr>
          <a:xfrm>
            <a:off x="4043321" y="2394150"/>
            <a:ext cx="347779" cy="495100"/>
          </a:xfrm>
          <a:custGeom>
            <a:avLst/>
            <a:gdLst>
              <a:gd name="connsiteX0" fmla="*/ 288967 w 347779"/>
              <a:gd name="connsiteY0" fmla="*/ 7738 h 495100"/>
              <a:gd name="connsiteX1" fmla="*/ 306429 w 347779"/>
              <a:gd name="connsiteY1" fmla="*/ 15675 h 495100"/>
              <a:gd name="connsiteX2" fmla="*/ 315954 w 347779"/>
              <a:gd name="connsiteY2" fmla="*/ 25200 h 495100"/>
              <a:gd name="connsiteX3" fmla="*/ 325479 w 347779"/>
              <a:gd name="connsiteY3" fmla="*/ 28375 h 495100"/>
              <a:gd name="connsiteX4" fmla="*/ 341354 w 347779"/>
              <a:gd name="connsiteY4" fmla="*/ 39488 h 495100"/>
              <a:gd name="connsiteX5" fmla="*/ 346117 w 347779"/>
              <a:gd name="connsiteY5" fmla="*/ 42663 h 495100"/>
              <a:gd name="connsiteX6" fmla="*/ 344529 w 347779"/>
              <a:gd name="connsiteY6" fmla="*/ 55363 h 495100"/>
              <a:gd name="connsiteX7" fmla="*/ 341354 w 347779"/>
              <a:gd name="connsiteY7" fmla="*/ 71238 h 495100"/>
              <a:gd name="connsiteX8" fmla="*/ 338179 w 347779"/>
              <a:gd name="connsiteY8" fmla="*/ 131563 h 495100"/>
              <a:gd name="connsiteX9" fmla="*/ 336592 w 347779"/>
              <a:gd name="connsiteY9" fmla="*/ 136325 h 495100"/>
              <a:gd name="connsiteX10" fmla="*/ 328654 w 347779"/>
              <a:gd name="connsiteY10" fmla="*/ 152200 h 495100"/>
              <a:gd name="connsiteX11" fmla="*/ 327067 w 347779"/>
              <a:gd name="connsiteY11" fmla="*/ 160138 h 495100"/>
              <a:gd name="connsiteX12" fmla="*/ 323892 w 347779"/>
              <a:gd name="connsiteY12" fmla="*/ 171250 h 495100"/>
              <a:gd name="connsiteX13" fmla="*/ 320717 w 347779"/>
              <a:gd name="connsiteY13" fmla="*/ 187125 h 495100"/>
              <a:gd name="connsiteX14" fmla="*/ 315954 w 347779"/>
              <a:gd name="connsiteY14" fmla="*/ 191888 h 495100"/>
              <a:gd name="connsiteX15" fmla="*/ 312779 w 347779"/>
              <a:gd name="connsiteY15" fmla="*/ 206175 h 495100"/>
              <a:gd name="connsiteX16" fmla="*/ 309604 w 347779"/>
              <a:gd name="connsiteY16" fmla="*/ 217288 h 495100"/>
              <a:gd name="connsiteX17" fmla="*/ 306429 w 347779"/>
              <a:gd name="connsiteY17" fmla="*/ 222050 h 495100"/>
              <a:gd name="connsiteX18" fmla="*/ 303254 w 347779"/>
              <a:gd name="connsiteY18" fmla="*/ 233163 h 495100"/>
              <a:gd name="connsiteX19" fmla="*/ 301667 w 347779"/>
              <a:gd name="connsiteY19" fmla="*/ 237925 h 495100"/>
              <a:gd name="connsiteX20" fmla="*/ 300079 w 347779"/>
              <a:gd name="connsiteY20" fmla="*/ 244275 h 495100"/>
              <a:gd name="connsiteX21" fmla="*/ 296904 w 347779"/>
              <a:gd name="connsiteY21" fmla="*/ 253800 h 495100"/>
              <a:gd name="connsiteX22" fmla="*/ 293729 w 347779"/>
              <a:gd name="connsiteY22" fmla="*/ 258563 h 495100"/>
              <a:gd name="connsiteX23" fmla="*/ 290554 w 347779"/>
              <a:gd name="connsiteY23" fmla="*/ 274438 h 495100"/>
              <a:gd name="connsiteX24" fmla="*/ 288967 w 347779"/>
              <a:gd name="connsiteY24" fmla="*/ 280788 h 495100"/>
              <a:gd name="connsiteX25" fmla="*/ 285792 w 347779"/>
              <a:gd name="connsiteY25" fmla="*/ 295075 h 495100"/>
              <a:gd name="connsiteX26" fmla="*/ 281029 w 347779"/>
              <a:gd name="connsiteY26" fmla="*/ 309363 h 495100"/>
              <a:gd name="connsiteX27" fmla="*/ 279442 w 347779"/>
              <a:gd name="connsiteY27" fmla="*/ 314125 h 495100"/>
              <a:gd name="connsiteX28" fmla="*/ 277854 w 347779"/>
              <a:gd name="connsiteY28" fmla="*/ 318888 h 495100"/>
              <a:gd name="connsiteX29" fmla="*/ 276267 w 347779"/>
              <a:gd name="connsiteY29" fmla="*/ 334763 h 495100"/>
              <a:gd name="connsiteX30" fmla="*/ 274679 w 347779"/>
              <a:gd name="connsiteY30" fmla="*/ 341113 h 495100"/>
              <a:gd name="connsiteX31" fmla="*/ 269917 w 347779"/>
              <a:gd name="connsiteY31" fmla="*/ 371275 h 495100"/>
              <a:gd name="connsiteX32" fmla="*/ 268329 w 347779"/>
              <a:gd name="connsiteY32" fmla="*/ 382388 h 495100"/>
              <a:gd name="connsiteX33" fmla="*/ 266742 w 347779"/>
              <a:gd name="connsiteY33" fmla="*/ 387150 h 495100"/>
              <a:gd name="connsiteX34" fmla="*/ 265154 w 347779"/>
              <a:gd name="connsiteY34" fmla="*/ 396675 h 495100"/>
              <a:gd name="connsiteX35" fmla="*/ 261979 w 347779"/>
              <a:gd name="connsiteY35" fmla="*/ 409375 h 495100"/>
              <a:gd name="connsiteX36" fmla="*/ 260392 w 347779"/>
              <a:gd name="connsiteY36" fmla="*/ 417313 h 495100"/>
              <a:gd name="connsiteX37" fmla="*/ 254042 w 347779"/>
              <a:gd name="connsiteY37" fmla="*/ 436363 h 495100"/>
              <a:gd name="connsiteX38" fmla="*/ 250867 w 347779"/>
              <a:gd name="connsiteY38" fmla="*/ 445888 h 495100"/>
              <a:gd name="connsiteX39" fmla="*/ 249279 w 347779"/>
              <a:gd name="connsiteY39" fmla="*/ 450650 h 495100"/>
              <a:gd name="connsiteX40" fmla="*/ 247692 w 347779"/>
              <a:gd name="connsiteY40" fmla="*/ 457000 h 495100"/>
              <a:gd name="connsiteX41" fmla="*/ 244517 w 347779"/>
              <a:gd name="connsiteY41" fmla="*/ 461763 h 495100"/>
              <a:gd name="connsiteX42" fmla="*/ 241342 w 347779"/>
              <a:gd name="connsiteY42" fmla="*/ 471288 h 495100"/>
              <a:gd name="connsiteX43" fmla="*/ 239754 w 347779"/>
              <a:gd name="connsiteY43" fmla="*/ 476050 h 495100"/>
              <a:gd name="connsiteX44" fmla="*/ 236579 w 347779"/>
              <a:gd name="connsiteY44" fmla="*/ 480813 h 495100"/>
              <a:gd name="connsiteX45" fmla="*/ 234992 w 347779"/>
              <a:gd name="connsiteY45" fmla="*/ 485575 h 495100"/>
              <a:gd name="connsiteX46" fmla="*/ 230229 w 347779"/>
              <a:gd name="connsiteY46" fmla="*/ 495100 h 495100"/>
              <a:gd name="connsiteX47" fmla="*/ 214354 w 347779"/>
              <a:gd name="connsiteY47" fmla="*/ 490338 h 495100"/>
              <a:gd name="connsiteX48" fmla="*/ 209592 w 347779"/>
              <a:gd name="connsiteY48" fmla="*/ 485575 h 495100"/>
              <a:gd name="connsiteX49" fmla="*/ 204829 w 347779"/>
              <a:gd name="connsiteY49" fmla="*/ 483988 h 495100"/>
              <a:gd name="connsiteX50" fmla="*/ 196892 w 347779"/>
              <a:gd name="connsiteY50" fmla="*/ 477638 h 495100"/>
              <a:gd name="connsiteX51" fmla="*/ 184192 w 347779"/>
              <a:gd name="connsiteY51" fmla="*/ 472875 h 495100"/>
              <a:gd name="connsiteX52" fmla="*/ 181017 w 347779"/>
              <a:gd name="connsiteY52" fmla="*/ 468113 h 495100"/>
              <a:gd name="connsiteX53" fmla="*/ 176254 w 347779"/>
              <a:gd name="connsiteY53" fmla="*/ 466525 h 495100"/>
              <a:gd name="connsiteX54" fmla="*/ 171492 w 347779"/>
              <a:gd name="connsiteY54" fmla="*/ 463350 h 495100"/>
              <a:gd name="connsiteX55" fmla="*/ 165142 w 347779"/>
              <a:gd name="connsiteY55" fmla="*/ 460175 h 495100"/>
              <a:gd name="connsiteX56" fmla="*/ 161967 w 347779"/>
              <a:gd name="connsiteY56" fmla="*/ 455413 h 495100"/>
              <a:gd name="connsiteX57" fmla="*/ 150854 w 347779"/>
              <a:gd name="connsiteY57" fmla="*/ 452238 h 495100"/>
              <a:gd name="connsiteX58" fmla="*/ 144504 w 347779"/>
              <a:gd name="connsiteY58" fmla="*/ 449063 h 495100"/>
              <a:gd name="connsiteX59" fmla="*/ 138154 w 347779"/>
              <a:gd name="connsiteY59" fmla="*/ 444300 h 495100"/>
              <a:gd name="connsiteX60" fmla="*/ 133392 w 347779"/>
              <a:gd name="connsiteY60" fmla="*/ 442713 h 495100"/>
              <a:gd name="connsiteX61" fmla="*/ 122279 w 347779"/>
              <a:gd name="connsiteY61" fmla="*/ 439538 h 495100"/>
              <a:gd name="connsiteX62" fmla="*/ 109579 w 347779"/>
              <a:gd name="connsiteY62" fmla="*/ 433188 h 495100"/>
              <a:gd name="connsiteX63" fmla="*/ 96879 w 347779"/>
              <a:gd name="connsiteY63" fmla="*/ 428425 h 495100"/>
              <a:gd name="connsiteX64" fmla="*/ 87354 w 347779"/>
              <a:gd name="connsiteY64" fmla="*/ 420488 h 495100"/>
              <a:gd name="connsiteX65" fmla="*/ 74654 w 347779"/>
              <a:gd name="connsiteY65" fmla="*/ 412550 h 495100"/>
              <a:gd name="connsiteX66" fmla="*/ 69892 w 347779"/>
              <a:gd name="connsiteY66" fmla="*/ 407788 h 495100"/>
              <a:gd name="connsiteX67" fmla="*/ 65129 w 347779"/>
              <a:gd name="connsiteY67" fmla="*/ 406200 h 495100"/>
              <a:gd name="connsiteX68" fmla="*/ 58779 w 347779"/>
              <a:gd name="connsiteY68" fmla="*/ 398263 h 495100"/>
              <a:gd name="connsiteX69" fmla="*/ 49254 w 347779"/>
              <a:gd name="connsiteY69" fmla="*/ 390325 h 495100"/>
              <a:gd name="connsiteX70" fmla="*/ 46079 w 347779"/>
              <a:gd name="connsiteY70" fmla="*/ 385563 h 495100"/>
              <a:gd name="connsiteX71" fmla="*/ 44492 w 347779"/>
              <a:gd name="connsiteY71" fmla="*/ 380800 h 495100"/>
              <a:gd name="connsiteX72" fmla="*/ 34967 w 347779"/>
              <a:gd name="connsiteY72" fmla="*/ 371275 h 495100"/>
              <a:gd name="connsiteX73" fmla="*/ 25442 w 347779"/>
              <a:gd name="connsiteY73" fmla="*/ 352225 h 495100"/>
              <a:gd name="connsiteX74" fmla="*/ 20679 w 347779"/>
              <a:gd name="connsiteY74" fmla="*/ 349050 h 495100"/>
              <a:gd name="connsiteX75" fmla="*/ 19092 w 347779"/>
              <a:gd name="connsiteY75" fmla="*/ 342700 h 495100"/>
              <a:gd name="connsiteX76" fmla="*/ 7979 w 347779"/>
              <a:gd name="connsiteY76" fmla="*/ 330000 h 495100"/>
              <a:gd name="connsiteX77" fmla="*/ 4804 w 347779"/>
              <a:gd name="connsiteY77" fmla="*/ 325238 h 495100"/>
              <a:gd name="connsiteX78" fmla="*/ 42 w 347779"/>
              <a:gd name="connsiteY78" fmla="*/ 322063 h 495100"/>
              <a:gd name="connsiteX79" fmla="*/ 3217 w 347779"/>
              <a:gd name="connsiteY79" fmla="*/ 317300 h 495100"/>
              <a:gd name="connsiteX80" fmla="*/ 17504 w 347779"/>
              <a:gd name="connsiteY80" fmla="*/ 310950 h 495100"/>
              <a:gd name="connsiteX81" fmla="*/ 44492 w 347779"/>
              <a:gd name="connsiteY81" fmla="*/ 309363 h 495100"/>
              <a:gd name="connsiteX82" fmla="*/ 52429 w 347779"/>
              <a:gd name="connsiteY82" fmla="*/ 307775 h 495100"/>
              <a:gd name="connsiteX83" fmla="*/ 57192 w 347779"/>
              <a:gd name="connsiteY83" fmla="*/ 304600 h 495100"/>
              <a:gd name="connsiteX84" fmla="*/ 61954 w 347779"/>
              <a:gd name="connsiteY84" fmla="*/ 303013 h 495100"/>
              <a:gd name="connsiteX85" fmla="*/ 66717 w 347779"/>
              <a:gd name="connsiteY85" fmla="*/ 298250 h 495100"/>
              <a:gd name="connsiteX86" fmla="*/ 76242 w 347779"/>
              <a:gd name="connsiteY86" fmla="*/ 291900 h 495100"/>
              <a:gd name="connsiteX87" fmla="*/ 87354 w 347779"/>
              <a:gd name="connsiteY87" fmla="*/ 285550 h 495100"/>
              <a:gd name="connsiteX88" fmla="*/ 92117 w 347779"/>
              <a:gd name="connsiteY88" fmla="*/ 279200 h 495100"/>
              <a:gd name="connsiteX89" fmla="*/ 106404 w 347779"/>
              <a:gd name="connsiteY89" fmla="*/ 272850 h 495100"/>
              <a:gd name="connsiteX90" fmla="*/ 117517 w 347779"/>
              <a:gd name="connsiteY90" fmla="*/ 269675 h 495100"/>
              <a:gd name="connsiteX91" fmla="*/ 122279 w 347779"/>
              <a:gd name="connsiteY91" fmla="*/ 266500 h 495100"/>
              <a:gd name="connsiteX92" fmla="*/ 138154 w 347779"/>
              <a:gd name="connsiteY92" fmla="*/ 261738 h 495100"/>
              <a:gd name="connsiteX93" fmla="*/ 147679 w 347779"/>
              <a:gd name="connsiteY93" fmla="*/ 252213 h 495100"/>
              <a:gd name="connsiteX94" fmla="*/ 152442 w 347779"/>
              <a:gd name="connsiteY94" fmla="*/ 250625 h 495100"/>
              <a:gd name="connsiteX95" fmla="*/ 157204 w 347779"/>
              <a:gd name="connsiteY95" fmla="*/ 247450 h 495100"/>
              <a:gd name="connsiteX96" fmla="*/ 163554 w 347779"/>
              <a:gd name="connsiteY96" fmla="*/ 245863 h 495100"/>
              <a:gd name="connsiteX97" fmla="*/ 173079 w 347779"/>
              <a:gd name="connsiteY97" fmla="*/ 239513 h 495100"/>
              <a:gd name="connsiteX98" fmla="*/ 182604 w 347779"/>
              <a:gd name="connsiteY98" fmla="*/ 234750 h 495100"/>
              <a:gd name="connsiteX99" fmla="*/ 185779 w 347779"/>
              <a:gd name="connsiteY99" fmla="*/ 229988 h 495100"/>
              <a:gd name="connsiteX100" fmla="*/ 195304 w 347779"/>
              <a:gd name="connsiteY100" fmla="*/ 223638 h 495100"/>
              <a:gd name="connsiteX101" fmla="*/ 203242 w 347779"/>
              <a:gd name="connsiteY101" fmla="*/ 210938 h 495100"/>
              <a:gd name="connsiteX102" fmla="*/ 209592 w 347779"/>
              <a:gd name="connsiteY102" fmla="*/ 199825 h 495100"/>
              <a:gd name="connsiteX103" fmla="*/ 212767 w 347779"/>
              <a:gd name="connsiteY103" fmla="*/ 190300 h 495100"/>
              <a:gd name="connsiteX104" fmla="*/ 215942 w 347779"/>
              <a:gd name="connsiteY104" fmla="*/ 133150 h 495100"/>
              <a:gd name="connsiteX105" fmla="*/ 219117 w 347779"/>
              <a:gd name="connsiteY105" fmla="*/ 120450 h 495100"/>
              <a:gd name="connsiteX106" fmla="*/ 222292 w 347779"/>
              <a:gd name="connsiteY106" fmla="*/ 107750 h 495100"/>
              <a:gd name="connsiteX107" fmla="*/ 233404 w 347779"/>
              <a:gd name="connsiteY107" fmla="*/ 91875 h 495100"/>
              <a:gd name="connsiteX108" fmla="*/ 239754 w 347779"/>
              <a:gd name="connsiteY108" fmla="*/ 83938 h 495100"/>
              <a:gd name="connsiteX109" fmla="*/ 244517 w 347779"/>
              <a:gd name="connsiteY109" fmla="*/ 74413 h 495100"/>
              <a:gd name="connsiteX110" fmla="*/ 247692 w 347779"/>
              <a:gd name="connsiteY110" fmla="*/ 69650 h 495100"/>
              <a:gd name="connsiteX111" fmla="*/ 254042 w 347779"/>
              <a:gd name="connsiteY111" fmla="*/ 60125 h 495100"/>
              <a:gd name="connsiteX112" fmla="*/ 255629 w 347779"/>
              <a:gd name="connsiteY112" fmla="*/ 55363 h 495100"/>
              <a:gd name="connsiteX113" fmla="*/ 258804 w 347779"/>
              <a:gd name="connsiteY113" fmla="*/ 49013 h 495100"/>
              <a:gd name="connsiteX114" fmla="*/ 263567 w 347779"/>
              <a:gd name="connsiteY114" fmla="*/ 44250 h 495100"/>
              <a:gd name="connsiteX115" fmla="*/ 266742 w 347779"/>
              <a:gd name="connsiteY115" fmla="*/ 36313 h 495100"/>
              <a:gd name="connsiteX116" fmla="*/ 269917 w 347779"/>
              <a:gd name="connsiteY116" fmla="*/ 26788 h 495100"/>
              <a:gd name="connsiteX117" fmla="*/ 274679 w 347779"/>
              <a:gd name="connsiteY117" fmla="*/ 22025 h 495100"/>
              <a:gd name="connsiteX118" fmla="*/ 281029 w 347779"/>
              <a:gd name="connsiteY118" fmla="*/ 15675 h 495100"/>
              <a:gd name="connsiteX119" fmla="*/ 282617 w 347779"/>
              <a:gd name="connsiteY119" fmla="*/ 10913 h 495100"/>
              <a:gd name="connsiteX120" fmla="*/ 285792 w 347779"/>
              <a:gd name="connsiteY120" fmla="*/ 4563 h 495100"/>
              <a:gd name="connsiteX121" fmla="*/ 288967 w 347779"/>
              <a:gd name="connsiteY121" fmla="*/ 7738 h 49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47779" h="495100">
                <a:moveTo>
                  <a:pt x="288967" y="7738"/>
                </a:moveTo>
                <a:cubicBezTo>
                  <a:pt x="292406" y="9590"/>
                  <a:pt x="299563" y="8809"/>
                  <a:pt x="306429" y="15675"/>
                </a:cubicBezTo>
                <a:cubicBezTo>
                  <a:pt x="309604" y="18850"/>
                  <a:pt x="311694" y="23780"/>
                  <a:pt x="315954" y="25200"/>
                </a:cubicBezTo>
                <a:lnTo>
                  <a:pt x="325479" y="28375"/>
                </a:lnTo>
                <a:cubicBezTo>
                  <a:pt x="334879" y="35426"/>
                  <a:pt x="329631" y="31673"/>
                  <a:pt x="341354" y="39488"/>
                </a:cubicBezTo>
                <a:lnTo>
                  <a:pt x="346117" y="42663"/>
                </a:lnTo>
                <a:cubicBezTo>
                  <a:pt x="349043" y="54371"/>
                  <a:pt x="347850" y="43741"/>
                  <a:pt x="344529" y="55363"/>
                </a:cubicBezTo>
                <a:cubicBezTo>
                  <a:pt x="343046" y="60552"/>
                  <a:pt x="341354" y="71238"/>
                  <a:pt x="341354" y="71238"/>
                </a:cubicBezTo>
                <a:cubicBezTo>
                  <a:pt x="340964" y="83339"/>
                  <a:pt x="341788" y="113516"/>
                  <a:pt x="338179" y="131563"/>
                </a:cubicBezTo>
                <a:cubicBezTo>
                  <a:pt x="337851" y="133204"/>
                  <a:pt x="337032" y="134711"/>
                  <a:pt x="336592" y="136325"/>
                </a:cubicBezTo>
                <a:cubicBezTo>
                  <a:pt x="332550" y="151145"/>
                  <a:pt x="337224" y="146487"/>
                  <a:pt x="328654" y="152200"/>
                </a:cubicBezTo>
                <a:cubicBezTo>
                  <a:pt x="328125" y="154846"/>
                  <a:pt x="327721" y="157520"/>
                  <a:pt x="327067" y="160138"/>
                </a:cubicBezTo>
                <a:cubicBezTo>
                  <a:pt x="324034" y="172270"/>
                  <a:pt x="326869" y="156366"/>
                  <a:pt x="323892" y="171250"/>
                </a:cubicBezTo>
                <a:cubicBezTo>
                  <a:pt x="323767" y="171876"/>
                  <a:pt x="321850" y="185142"/>
                  <a:pt x="320717" y="187125"/>
                </a:cubicBezTo>
                <a:cubicBezTo>
                  <a:pt x="319603" y="189074"/>
                  <a:pt x="317542" y="190300"/>
                  <a:pt x="315954" y="191888"/>
                </a:cubicBezTo>
                <a:cubicBezTo>
                  <a:pt x="313088" y="209090"/>
                  <a:pt x="315907" y="195227"/>
                  <a:pt x="312779" y="206175"/>
                </a:cubicBezTo>
                <a:cubicBezTo>
                  <a:pt x="312099" y="208555"/>
                  <a:pt x="310875" y="214746"/>
                  <a:pt x="309604" y="217288"/>
                </a:cubicBezTo>
                <a:cubicBezTo>
                  <a:pt x="308751" y="218994"/>
                  <a:pt x="307487" y="220463"/>
                  <a:pt x="306429" y="222050"/>
                </a:cubicBezTo>
                <a:cubicBezTo>
                  <a:pt x="302622" y="233476"/>
                  <a:pt x="307243" y="219201"/>
                  <a:pt x="303254" y="233163"/>
                </a:cubicBezTo>
                <a:cubicBezTo>
                  <a:pt x="302794" y="234772"/>
                  <a:pt x="302127" y="236316"/>
                  <a:pt x="301667" y="237925"/>
                </a:cubicBezTo>
                <a:cubicBezTo>
                  <a:pt x="301068" y="240023"/>
                  <a:pt x="300706" y="242185"/>
                  <a:pt x="300079" y="244275"/>
                </a:cubicBezTo>
                <a:cubicBezTo>
                  <a:pt x="299117" y="247481"/>
                  <a:pt x="298760" y="251015"/>
                  <a:pt x="296904" y="253800"/>
                </a:cubicBezTo>
                <a:lnTo>
                  <a:pt x="293729" y="258563"/>
                </a:lnTo>
                <a:cubicBezTo>
                  <a:pt x="290470" y="268342"/>
                  <a:pt x="293472" y="258387"/>
                  <a:pt x="290554" y="274438"/>
                </a:cubicBezTo>
                <a:cubicBezTo>
                  <a:pt x="290164" y="276585"/>
                  <a:pt x="289440" y="278658"/>
                  <a:pt x="288967" y="280788"/>
                </a:cubicBezTo>
                <a:cubicBezTo>
                  <a:pt x="287813" y="285980"/>
                  <a:pt x="287336" y="290057"/>
                  <a:pt x="285792" y="295075"/>
                </a:cubicBezTo>
                <a:cubicBezTo>
                  <a:pt x="284316" y="299873"/>
                  <a:pt x="282617" y="304600"/>
                  <a:pt x="281029" y="309363"/>
                </a:cubicBezTo>
                <a:lnTo>
                  <a:pt x="279442" y="314125"/>
                </a:lnTo>
                <a:lnTo>
                  <a:pt x="277854" y="318888"/>
                </a:lnTo>
                <a:cubicBezTo>
                  <a:pt x="277325" y="324180"/>
                  <a:pt x="277019" y="329498"/>
                  <a:pt x="276267" y="334763"/>
                </a:cubicBezTo>
                <a:cubicBezTo>
                  <a:pt x="275958" y="336923"/>
                  <a:pt x="274907" y="338943"/>
                  <a:pt x="274679" y="341113"/>
                </a:cubicBezTo>
                <a:cubicBezTo>
                  <a:pt x="271654" y="369847"/>
                  <a:pt x="277030" y="357048"/>
                  <a:pt x="269917" y="371275"/>
                </a:cubicBezTo>
                <a:cubicBezTo>
                  <a:pt x="269388" y="374979"/>
                  <a:pt x="269063" y="378719"/>
                  <a:pt x="268329" y="382388"/>
                </a:cubicBezTo>
                <a:cubicBezTo>
                  <a:pt x="268001" y="384029"/>
                  <a:pt x="267105" y="385517"/>
                  <a:pt x="266742" y="387150"/>
                </a:cubicBezTo>
                <a:cubicBezTo>
                  <a:pt x="266044" y="390292"/>
                  <a:pt x="265829" y="393528"/>
                  <a:pt x="265154" y="396675"/>
                </a:cubicBezTo>
                <a:cubicBezTo>
                  <a:pt x="264240" y="400942"/>
                  <a:pt x="262834" y="405096"/>
                  <a:pt x="261979" y="409375"/>
                </a:cubicBezTo>
                <a:cubicBezTo>
                  <a:pt x="261450" y="412021"/>
                  <a:pt x="261133" y="414718"/>
                  <a:pt x="260392" y="417313"/>
                </a:cubicBezTo>
                <a:cubicBezTo>
                  <a:pt x="258553" y="423749"/>
                  <a:pt x="256159" y="430013"/>
                  <a:pt x="254042" y="436363"/>
                </a:cubicBezTo>
                <a:lnTo>
                  <a:pt x="250867" y="445888"/>
                </a:lnTo>
                <a:cubicBezTo>
                  <a:pt x="250338" y="447475"/>
                  <a:pt x="249685" y="449027"/>
                  <a:pt x="249279" y="450650"/>
                </a:cubicBezTo>
                <a:cubicBezTo>
                  <a:pt x="248750" y="452767"/>
                  <a:pt x="248551" y="454995"/>
                  <a:pt x="247692" y="457000"/>
                </a:cubicBezTo>
                <a:cubicBezTo>
                  <a:pt x="246940" y="458754"/>
                  <a:pt x="245292" y="460019"/>
                  <a:pt x="244517" y="461763"/>
                </a:cubicBezTo>
                <a:cubicBezTo>
                  <a:pt x="243158" y="464821"/>
                  <a:pt x="242400" y="468113"/>
                  <a:pt x="241342" y="471288"/>
                </a:cubicBezTo>
                <a:cubicBezTo>
                  <a:pt x="240813" y="472875"/>
                  <a:pt x="240682" y="474658"/>
                  <a:pt x="239754" y="476050"/>
                </a:cubicBezTo>
                <a:lnTo>
                  <a:pt x="236579" y="480813"/>
                </a:lnTo>
                <a:cubicBezTo>
                  <a:pt x="236050" y="482400"/>
                  <a:pt x="235740" y="484078"/>
                  <a:pt x="234992" y="485575"/>
                </a:cubicBezTo>
                <a:cubicBezTo>
                  <a:pt x="228834" y="497892"/>
                  <a:pt x="234223" y="483124"/>
                  <a:pt x="230229" y="495100"/>
                </a:cubicBezTo>
                <a:cubicBezTo>
                  <a:pt x="224937" y="493513"/>
                  <a:pt x="219370" y="492653"/>
                  <a:pt x="214354" y="490338"/>
                </a:cubicBezTo>
                <a:cubicBezTo>
                  <a:pt x="212316" y="489397"/>
                  <a:pt x="211460" y="486820"/>
                  <a:pt x="209592" y="485575"/>
                </a:cubicBezTo>
                <a:cubicBezTo>
                  <a:pt x="208200" y="484647"/>
                  <a:pt x="206417" y="484517"/>
                  <a:pt x="204829" y="483988"/>
                </a:cubicBezTo>
                <a:cubicBezTo>
                  <a:pt x="202183" y="481871"/>
                  <a:pt x="199797" y="479381"/>
                  <a:pt x="196892" y="477638"/>
                </a:cubicBezTo>
                <a:cubicBezTo>
                  <a:pt x="194524" y="476217"/>
                  <a:pt x="187475" y="473970"/>
                  <a:pt x="184192" y="472875"/>
                </a:cubicBezTo>
                <a:cubicBezTo>
                  <a:pt x="183134" y="471288"/>
                  <a:pt x="182507" y="469305"/>
                  <a:pt x="181017" y="468113"/>
                </a:cubicBezTo>
                <a:cubicBezTo>
                  <a:pt x="179710" y="467068"/>
                  <a:pt x="177751" y="467274"/>
                  <a:pt x="176254" y="466525"/>
                </a:cubicBezTo>
                <a:cubicBezTo>
                  <a:pt x="174548" y="465672"/>
                  <a:pt x="173148" y="464297"/>
                  <a:pt x="171492" y="463350"/>
                </a:cubicBezTo>
                <a:cubicBezTo>
                  <a:pt x="169437" y="462176"/>
                  <a:pt x="167259" y="461233"/>
                  <a:pt x="165142" y="460175"/>
                </a:cubicBezTo>
                <a:cubicBezTo>
                  <a:pt x="164084" y="458588"/>
                  <a:pt x="163457" y="456605"/>
                  <a:pt x="161967" y="455413"/>
                </a:cubicBezTo>
                <a:cubicBezTo>
                  <a:pt x="160930" y="454583"/>
                  <a:pt x="151272" y="452342"/>
                  <a:pt x="150854" y="452238"/>
                </a:cubicBezTo>
                <a:cubicBezTo>
                  <a:pt x="148737" y="451180"/>
                  <a:pt x="146511" y="450317"/>
                  <a:pt x="144504" y="449063"/>
                </a:cubicBezTo>
                <a:cubicBezTo>
                  <a:pt x="142260" y="447661"/>
                  <a:pt x="140451" y="445613"/>
                  <a:pt x="138154" y="444300"/>
                </a:cubicBezTo>
                <a:cubicBezTo>
                  <a:pt x="136701" y="443470"/>
                  <a:pt x="135001" y="443173"/>
                  <a:pt x="133392" y="442713"/>
                </a:cubicBezTo>
                <a:cubicBezTo>
                  <a:pt x="130138" y="441783"/>
                  <a:pt x="125492" y="440999"/>
                  <a:pt x="122279" y="439538"/>
                </a:cubicBezTo>
                <a:cubicBezTo>
                  <a:pt x="117970" y="437580"/>
                  <a:pt x="114069" y="434685"/>
                  <a:pt x="109579" y="433188"/>
                </a:cubicBezTo>
                <a:cubicBezTo>
                  <a:pt x="102114" y="430698"/>
                  <a:pt x="106371" y="432221"/>
                  <a:pt x="96879" y="428425"/>
                </a:cubicBezTo>
                <a:cubicBezTo>
                  <a:pt x="91092" y="419745"/>
                  <a:pt x="97022" y="426934"/>
                  <a:pt x="87354" y="420488"/>
                </a:cubicBezTo>
                <a:cubicBezTo>
                  <a:pt x="74411" y="411859"/>
                  <a:pt x="84458" y="415819"/>
                  <a:pt x="74654" y="412550"/>
                </a:cubicBezTo>
                <a:cubicBezTo>
                  <a:pt x="73067" y="410963"/>
                  <a:pt x="71760" y="409033"/>
                  <a:pt x="69892" y="407788"/>
                </a:cubicBezTo>
                <a:cubicBezTo>
                  <a:pt x="68499" y="406860"/>
                  <a:pt x="66400" y="407289"/>
                  <a:pt x="65129" y="406200"/>
                </a:cubicBezTo>
                <a:cubicBezTo>
                  <a:pt x="62556" y="403995"/>
                  <a:pt x="61010" y="400813"/>
                  <a:pt x="58779" y="398263"/>
                </a:cubicBezTo>
                <a:cubicBezTo>
                  <a:pt x="54499" y="393371"/>
                  <a:pt x="54329" y="393708"/>
                  <a:pt x="49254" y="390325"/>
                </a:cubicBezTo>
                <a:cubicBezTo>
                  <a:pt x="48196" y="388738"/>
                  <a:pt x="46932" y="387269"/>
                  <a:pt x="46079" y="385563"/>
                </a:cubicBezTo>
                <a:cubicBezTo>
                  <a:pt x="45331" y="384066"/>
                  <a:pt x="45519" y="382121"/>
                  <a:pt x="44492" y="380800"/>
                </a:cubicBezTo>
                <a:cubicBezTo>
                  <a:pt x="41735" y="377256"/>
                  <a:pt x="34967" y="371275"/>
                  <a:pt x="34967" y="371275"/>
                </a:cubicBezTo>
                <a:cubicBezTo>
                  <a:pt x="33156" y="365842"/>
                  <a:pt x="30717" y="355742"/>
                  <a:pt x="25442" y="352225"/>
                </a:cubicBezTo>
                <a:lnTo>
                  <a:pt x="20679" y="349050"/>
                </a:lnTo>
                <a:cubicBezTo>
                  <a:pt x="20150" y="346933"/>
                  <a:pt x="20068" y="344651"/>
                  <a:pt x="19092" y="342700"/>
                </a:cubicBezTo>
                <a:cubicBezTo>
                  <a:pt x="14462" y="333439"/>
                  <a:pt x="14528" y="334365"/>
                  <a:pt x="7979" y="330000"/>
                </a:cubicBezTo>
                <a:cubicBezTo>
                  <a:pt x="6921" y="328413"/>
                  <a:pt x="6153" y="326587"/>
                  <a:pt x="4804" y="325238"/>
                </a:cubicBezTo>
                <a:cubicBezTo>
                  <a:pt x="3455" y="323889"/>
                  <a:pt x="416" y="323934"/>
                  <a:pt x="42" y="322063"/>
                </a:cubicBezTo>
                <a:cubicBezTo>
                  <a:pt x="-332" y="320192"/>
                  <a:pt x="1868" y="318649"/>
                  <a:pt x="3217" y="317300"/>
                </a:cubicBezTo>
                <a:cubicBezTo>
                  <a:pt x="6206" y="314310"/>
                  <a:pt x="14164" y="311146"/>
                  <a:pt x="17504" y="310950"/>
                </a:cubicBezTo>
                <a:lnTo>
                  <a:pt x="44492" y="309363"/>
                </a:lnTo>
                <a:cubicBezTo>
                  <a:pt x="47138" y="308834"/>
                  <a:pt x="49903" y="308722"/>
                  <a:pt x="52429" y="307775"/>
                </a:cubicBezTo>
                <a:cubicBezTo>
                  <a:pt x="54216" y="307105"/>
                  <a:pt x="55485" y="305453"/>
                  <a:pt x="57192" y="304600"/>
                </a:cubicBezTo>
                <a:cubicBezTo>
                  <a:pt x="58689" y="303852"/>
                  <a:pt x="60367" y="303542"/>
                  <a:pt x="61954" y="303013"/>
                </a:cubicBezTo>
                <a:cubicBezTo>
                  <a:pt x="63542" y="301425"/>
                  <a:pt x="64945" y="299628"/>
                  <a:pt x="66717" y="298250"/>
                </a:cubicBezTo>
                <a:cubicBezTo>
                  <a:pt x="69729" y="295907"/>
                  <a:pt x="73067" y="294017"/>
                  <a:pt x="76242" y="291900"/>
                </a:cubicBezTo>
                <a:cubicBezTo>
                  <a:pt x="82975" y="287411"/>
                  <a:pt x="79295" y="289579"/>
                  <a:pt x="87354" y="285550"/>
                </a:cubicBezTo>
                <a:cubicBezTo>
                  <a:pt x="88942" y="283433"/>
                  <a:pt x="90246" y="281071"/>
                  <a:pt x="92117" y="279200"/>
                </a:cubicBezTo>
                <a:cubicBezTo>
                  <a:pt x="95891" y="275426"/>
                  <a:pt x="101687" y="274422"/>
                  <a:pt x="106404" y="272850"/>
                </a:cubicBezTo>
                <a:cubicBezTo>
                  <a:pt x="113229" y="270575"/>
                  <a:pt x="109554" y="271666"/>
                  <a:pt x="117517" y="269675"/>
                </a:cubicBezTo>
                <a:cubicBezTo>
                  <a:pt x="119104" y="268617"/>
                  <a:pt x="120536" y="267275"/>
                  <a:pt x="122279" y="266500"/>
                </a:cubicBezTo>
                <a:cubicBezTo>
                  <a:pt x="127250" y="264290"/>
                  <a:pt x="132875" y="263057"/>
                  <a:pt x="138154" y="261738"/>
                </a:cubicBezTo>
                <a:cubicBezTo>
                  <a:pt x="141329" y="258563"/>
                  <a:pt x="143419" y="253633"/>
                  <a:pt x="147679" y="252213"/>
                </a:cubicBezTo>
                <a:cubicBezTo>
                  <a:pt x="149267" y="251684"/>
                  <a:pt x="150945" y="251374"/>
                  <a:pt x="152442" y="250625"/>
                </a:cubicBezTo>
                <a:cubicBezTo>
                  <a:pt x="154148" y="249772"/>
                  <a:pt x="155450" y="248201"/>
                  <a:pt x="157204" y="247450"/>
                </a:cubicBezTo>
                <a:cubicBezTo>
                  <a:pt x="159209" y="246591"/>
                  <a:pt x="161437" y="246392"/>
                  <a:pt x="163554" y="245863"/>
                </a:cubicBezTo>
                <a:cubicBezTo>
                  <a:pt x="166729" y="243746"/>
                  <a:pt x="169459" y="240720"/>
                  <a:pt x="173079" y="239513"/>
                </a:cubicBezTo>
                <a:cubicBezTo>
                  <a:pt x="179652" y="237322"/>
                  <a:pt x="176450" y="238853"/>
                  <a:pt x="182604" y="234750"/>
                </a:cubicBezTo>
                <a:cubicBezTo>
                  <a:pt x="183662" y="233163"/>
                  <a:pt x="184343" y="231244"/>
                  <a:pt x="185779" y="229988"/>
                </a:cubicBezTo>
                <a:cubicBezTo>
                  <a:pt x="188651" y="227475"/>
                  <a:pt x="195304" y="223638"/>
                  <a:pt x="195304" y="223638"/>
                </a:cubicBezTo>
                <a:cubicBezTo>
                  <a:pt x="199082" y="212303"/>
                  <a:pt x="195694" y="215969"/>
                  <a:pt x="203242" y="210938"/>
                </a:cubicBezTo>
                <a:cubicBezTo>
                  <a:pt x="208094" y="196377"/>
                  <a:pt x="199985" y="219037"/>
                  <a:pt x="209592" y="199825"/>
                </a:cubicBezTo>
                <a:cubicBezTo>
                  <a:pt x="211089" y="196832"/>
                  <a:pt x="212767" y="190300"/>
                  <a:pt x="212767" y="190300"/>
                </a:cubicBezTo>
                <a:cubicBezTo>
                  <a:pt x="213825" y="171250"/>
                  <a:pt x="214215" y="152151"/>
                  <a:pt x="215942" y="133150"/>
                </a:cubicBezTo>
                <a:cubicBezTo>
                  <a:pt x="216337" y="128804"/>
                  <a:pt x="218261" y="124729"/>
                  <a:pt x="219117" y="120450"/>
                </a:cubicBezTo>
                <a:cubicBezTo>
                  <a:pt x="219558" y="118247"/>
                  <a:pt x="220765" y="110498"/>
                  <a:pt x="222292" y="107750"/>
                </a:cubicBezTo>
                <a:cubicBezTo>
                  <a:pt x="225083" y="102727"/>
                  <a:pt x="229838" y="96630"/>
                  <a:pt x="233404" y="91875"/>
                </a:cubicBezTo>
                <a:cubicBezTo>
                  <a:pt x="236496" y="82603"/>
                  <a:pt x="232573" y="91120"/>
                  <a:pt x="239754" y="83938"/>
                </a:cubicBezTo>
                <a:cubicBezTo>
                  <a:pt x="244302" y="79389"/>
                  <a:pt x="241935" y="79576"/>
                  <a:pt x="244517" y="74413"/>
                </a:cubicBezTo>
                <a:cubicBezTo>
                  <a:pt x="245370" y="72706"/>
                  <a:pt x="246634" y="71238"/>
                  <a:pt x="247692" y="69650"/>
                </a:cubicBezTo>
                <a:cubicBezTo>
                  <a:pt x="251465" y="58328"/>
                  <a:pt x="246115" y="72016"/>
                  <a:pt x="254042" y="60125"/>
                </a:cubicBezTo>
                <a:cubicBezTo>
                  <a:pt x="254970" y="58733"/>
                  <a:pt x="254970" y="56901"/>
                  <a:pt x="255629" y="55363"/>
                </a:cubicBezTo>
                <a:cubicBezTo>
                  <a:pt x="256561" y="53188"/>
                  <a:pt x="257428" y="50939"/>
                  <a:pt x="258804" y="49013"/>
                </a:cubicBezTo>
                <a:cubicBezTo>
                  <a:pt x="260109" y="47186"/>
                  <a:pt x="261979" y="45838"/>
                  <a:pt x="263567" y="44250"/>
                </a:cubicBezTo>
                <a:cubicBezTo>
                  <a:pt x="264625" y="41604"/>
                  <a:pt x="265768" y="38991"/>
                  <a:pt x="266742" y="36313"/>
                </a:cubicBezTo>
                <a:cubicBezTo>
                  <a:pt x="267886" y="33168"/>
                  <a:pt x="267551" y="29155"/>
                  <a:pt x="269917" y="26788"/>
                </a:cubicBezTo>
                <a:lnTo>
                  <a:pt x="274679" y="22025"/>
                </a:lnTo>
                <a:cubicBezTo>
                  <a:pt x="278914" y="9326"/>
                  <a:pt x="272562" y="24142"/>
                  <a:pt x="281029" y="15675"/>
                </a:cubicBezTo>
                <a:cubicBezTo>
                  <a:pt x="282212" y="14492"/>
                  <a:pt x="281958" y="12451"/>
                  <a:pt x="282617" y="10913"/>
                </a:cubicBezTo>
                <a:cubicBezTo>
                  <a:pt x="283549" y="8738"/>
                  <a:pt x="284119" y="6236"/>
                  <a:pt x="285792" y="4563"/>
                </a:cubicBezTo>
                <a:cubicBezTo>
                  <a:pt x="296902" y="-6547"/>
                  <a:pt x="285528" y="5886"/>
                  <a:pt x="288967" y="7738"/>
                </a:cubicBezTo>
                <a:close/>
              </a:path>
            </a:pathLst>
          </a:custGeom>
          <a:noFill/>
          <a:ln>
            <a:solidFill>
              <a:srgbClr val="2A0E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0" name="直線接點 49">
            <a:extLst>
              <a:ext uri="{FF2B5EF4-FFF2-40B4-BE49-F238E27FC236}">
                <a16:creationId xmlns:a16="http://schemas.microsoft.com/office/drawing/2014/main" id="{BD0E8C0E-08CA-40F2-8B96-BD2B52DAF548}"/>
              </a:ext>
            </a:extLst>
          </p:cNvPr>
          <p:cNvCxnSpPr>
            <a:cxnSpLocks/>
          </p:cNvCxnSpPr>
          <p:nvPr/>
        </p:nvCxnSpPr>
        <p:spPr>
          <a:xfrm>
            <a:off x="4209406" y="2780928"/>
            <a:ext cx="578618" cy="2016224"/>
          </a:xfrm>
          <a:prstGeom prst="line">
            <a:avLst/>
          </a:prstGeom>
          <a:ln w="15875">
            <a:solidFill>
              <a:srgbClr val="2A0EF8"/>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4FC60342-0EEF-46CC-A546-4AB026B762F6}"/>
              </a:ext>
            </a:extLst>
          </p:cNvPr>
          <p:cNvSpPr txBox="1"/>
          <p:nvPr/>
        </p:nvSpPr>
        <p:spPr>
          <a:xfrm>
            <a:off x="5115757" y="4247800"/>
            <a:ext cx="1851789" cy="369332"/>
          </a:xfrm>
          <a:prstGeom prst="rect">
            <a:avLst/>
          </a:prstGeom>
          <a:noFill/>
        </p:spPr>
        <p:txBody>
          <a:bodyPr wrap="none" rtlCol="0">
            <a:spAutoFit/>
          </a:bodyPr>
          <a:lstStyle/>
          <a:p>
            <a:r>
              <a:rPr lang="en-US" altLang="zh-TW" dirty="0">
                <a:solidFill>
                  <a:srgbClr val="FF0000"/>
                </a:solidFill>
              </a:rPr>
              <a:t>Substantia </a:t>
            </a:r>
            <a:r>
              <a:rPr lang="en-US" altLang="zh-TW" dirty="0" err="1">
                <a:solidFill>
                  <a:srgbClr val="FF0000"/>
                </a:solidFill>
              </a:rPr>
              <a:t>nigra</a:t>
            </a:r>
            <a:endParaRPr lang="zh-TW" altLang="en-US" dirty="0">
              <a:solidFill>
                <a:srgbClr val="FF0000"/>
              </a:solidFill>
            </a:endParaRPr>
          </a:p>
        </p:txBody>
      </p:sp>
      <p:sp>
        <p:nvSpPr>
          <p:cNvPr id="24" name="矩形 23">
            <a:extLst>
              <a:ext uri="{FF2B5EF4-FFF2-40B4-BE49-F238E27FC236}">
                <a16:creationId xmlns:a16="http://schemas.microsoft.com/office/drawing/2014/main" id="{5C61D795-5C2E-4E73-AB94-CB4E3F4A20CF}"/>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 name="群組 24">
            <a:extLst>
              <a:ext uri="{FF2B5EF4-FFF2-40B4-BE49-F238E27FC236}">
                <a16:creationId xmlns:a16="http://schemas.microsoft.com/office/drawing/2014/main" id="{E8F0ED59-CF25-4B04-A505-F91D3AC35CE4}"/>
              </a:ext>
            </a:extLst>
          </p:cNvPr>
          <p:cNvGrpSpPr/>
          <p:nvPr/>
        </p:nvGrpSpPr>
        <p:grpSpPr>
          <a:xfrm>
            <a:off x="4029040" y="6349446"/>
            <a:ext cx="1013909" cy="508554"/>
            <a:chOff x="1973915" y="5392432"/>
            <a:chExt cx="2740109" cy="1374377"/>
          </a:xfrm>
        </p:grpSpPr>
        <p:pic>
          <p:nvPicPr>
            <p:cNvPr id="28" name="圖片 27">
              <a:extLst>
                <a:ext uri="{FF2B5EF4-FFF2-40B4-BE49-F238E27FC236}">
                  <a16:creationId xmlns:a16="http://schemas.microsoft.com/office/drawing/2014/main" id="{506CAFF1-FBC6-495C-AEBF-E945756C33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29" name="矩形 28">
              <a:extLst>
                <a:ext uri="{FF2B5EF4-FFF2-40B4-BE49-F238E27FC236}">
                  <a16:creationId xmlns:a16="http://schemas.microsoft.com/office/drawing/2014/main" id="{96CDB641-96F2-4CB2-9E35-EC7195B13B70}"/>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417FB92-A7BB-4625-A256-6D62F035D883}"/>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595462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D25AA2-DEEE-46A9-82F4-1BF57B57580B}"/>
              </a:ext>
            </a:extLst>
          </p:cNvPr>
          <p:cNvSpPr>
            <a:spLocks noGrp="1"/>
          </p:cNvSpPr>
          <p:nvPr>
            <p:ph type="title"/>
          </p:nvPr>
        </p:nvSpPr>
        <p:spPr/>
        <p:txBody>
          <a:bodyPr/>
          <a:lstStyle/>
          <a:p>
            <a:r>
              <a:rPr lang="en-US" altLang="zh-TW" dirty="0"/>
              <a:t>Swallow Tail Sign</a:t>
            </a:r>
            <a:endParaRPr lang="zh-TW" altLang="en-US" dirty="0"/>
          </a:p>
        </p:txBody>
      </p:sp>
      <p:sp>
        <p:nvSpPr>
          <p:cNvPr id="3" name="內容版面配置區 2">
            <a:extLst>
              <a:ext uri="{FF2B5EF4-FFF2-40B4-BE49-F238E27FC236}">
                <a16:creationId xmlns:a16="http://schemas.microsoft.com/office/drawing/2014/main" id="{D62BC79A-2D8E-4EB3-8799-592442533910}"/>
              </a:ext>
            </a:extLst>
          </p:cNvPr>
          <p:cNvSpPr>
            <a:spLocks noGrp="1"/>
          </p:cNvSpPr>
          <p:nvPr>
            <p:ph idx="1"/>
          </p:nvPr>
        </p:nvSpPr>
        <p:spPr>
          <a:xfrm>
            <a:off x="3865597" y="1645354"/>
            <a:ext cx="2376264" cy="4536504"/>
          </a:xfrm>
        </p:spPr>
        <p:txBody>
          <a:bodyPr/>
          <a:lstStyle/>
          <a:p>
            <a:pPr marL="0" indent="0">
              <a:buNone/>
            </a:pPr>
            <a:r>
              <a:rPr lang="en-US" altLang="zh-TW" sz="2000" dirty="0"/>
              <a:t>1 red nucleus</a:t>
            </a:r>
          </a:p>
          <a:p>
            <a:pPr marL="0" indent="0">
              <a:buNone/>
            </a:pPr>
            <a:r>
              <a:rPr lang="en-US" altLang="zh-TW" sz="2000" dirty="0"/>
              <a:t>2 midbrain tegmentum</a:t>
            </a:r>
          </a:p>
          <a:p>
            <a:pPr marL="0" indent="0">
              <a:buNone/>
            </a:pPr>
            <a:r>
              <a:rPr lang="en-US" altLang="zh-TW" sz="2000" dirty="0"/>
              <a:t>3 aqueduct</a:t>
            </a:r>
          </a:p>
          <a:p>
            <a:pPr marL="0" indent="0">
              <a:buNone/>
            </a:pPr>
            <a:r>
              <a:rPr lang="en-US" altLang="zh-TW" sz="2000" dirty="0"/>
              <a:t>4 </a:t>
            </a:r>
            <a:r>
              <a:rPr lang="en-US" altLang="zh-TW" sz="2000" dirty="0" err="1"/>
              <a:t>periaqueductalgrey</a:t>
            </a:r>
            <a:endParaRPr lang="en-US" altLang="zh-TW" sz="2000" dirty="0"/>
          </a:p>
          <a:p>
            <a:pPr marL="0" indent="0">
              <a:buNone/>
            </a:pPr>
            <a:r>
              <a:rPr lang="en-US" altLang="zh-TW" sz="2000" dirty="0"/>
              <a:t>5 medial </a:t>
            </a:r>
            <a:r>
              <a:rPr lang="en-US" altLang="zh-TW" sz="2000" dirty="0" err="1"/>
              <a:t>leminiscus</a:t>
            </a:r>
            <a:endParaRPr lang="en-US" altLang="zh-TW" sz="2000" dirty="0"/>
          </a:p>
          <a:p>
            <a:pPr marL="0" indent="0">
              <a:buNone/>
            </a:pPr>
            <a:r>
              <a:rPr lang="en-US" altLang="zh-TW" sz="2000" dirty="0">
                <a:solidFill>
                  <a:srgbClr val="2A0EF8"/>
                </a:solidFill>
              </a:rPr>
              <a:t>6 nigrosome-1</a:t>
            </a:r>
          </a:p>
          <a:p>
            <a:pPr marL="0" indent="0">
              <a:buNone/>
            </a:pPr>
            <a:r>
              <a:rPr lang="en-US" altLang="zh-TW" sz="2000" dirty="0">
                <a:solidFill>
                  <a:srgbClr val="FF0000"/>
                </a:solidFill>
              </a:rPr>
              <a:t>7 substantia </a:t>
            </a:r>
            <a:r>
              <a:rPr lang="en-US" altLang="zh-TW" sz="2000" dirty="0" err="1">
                <a:solidFill>
                  <a:srgbClr val="FF0000"/>
                </a:solidFill>
              </a:rPr>
              <a:t>nigra</a:t>
            </a:r>
            <a:endParaRPr lang="en-US" altLang="zh-TW" sz="2000" dirty="0">
              <a:solidFill>
                <a:srgbClr val="FF0000"/>
              </a:solidFill>
            </a:endParaRPr>
          </a:p>
          <a:p>
            <a:pPr marL="0" indent="0">
              <a:buNone/>
            </a:pPr>
            <a:r>
              <a:rPr lang="en-US" altLang="zh-TW" sz="2000" dirty="0"/>
              <a:t>8 cerebral peduncle</a:t>
            </a:r>
          </a:p>
          <a:p>
            <a:pPr marL="0" indent="0">
              <a:buNone/>
            </a:pPr>
            <a:r>
              <a:rPr lang="en-US" altLang="zh-TW" sz="2000" dirty="0"/>
              <a:t>9 mammillary body</a:t>
            </a:r>
          </a:p>
        </p:txBody>
      </p:sp>
      <p:sp>
        <p:nvSpPr>
          <p:cNvPr id="4" name="矩形 3">
            <a:extLst>
              <a:ext uri="{FF2B5EF4-FFF2-40B4-BE49-F238E27FC236}">
                <a16:creationId xmlns:a16="http://schemas.microsoft.com/office/drawing/2014/main" id="{167D95F5-6D3C-445B-A65B-507A36094A5E}"/>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86A4C223-97EF-424C-B126-906C252FB082}"/>
              </a:ext>
            </a:extLst>
          </p:cNvPr>
          <p:cNvPicPr>
            <a:picLocks noChangeAspect="1"/>
          </p:cNvPicPr>
          <p:nvPr/>
        </p:nvPicPr>
        <p:blipFill rotWithShape="1">
          <a:blip r:embed="rId3"/>
          <a:srcRect l="44099" t="39933" r="35853" b="29355"/>
          <a:stretch/>
        </p:blipFill>
        <p:spPr>
          <a:xfrm>
            <a:off x="471710" y="1919263"/>
            <a:ext cx="3384376" cy="3456384"/>
          </a:xfrm>
          <a:prstGeom prst="rect">
            <a:avLst/>
          </a:prstGeom>
        </p:spPr>
      </p:pic>
      <p:sp>
        <p:nvSpPr>
          <p:cNvPr id="6" name="矩形 5">
            <a:extLst>
              <a:ext uri="{FF2B5EF4-FFF2-40B4-BE49-F238E27FC236}">
                <a16:creationId xmlns:a16="http://schemas.microsoft.com/office/drawing/2014/main" id="{C4B46769-D0EF-472E-AE1C-CE5C3F1054E7}"/>
              </a:ext>
            </a:extLst>
          </p:cNvPr>
          <p:cNvSpPr/>
          <p:nvPr/>
        </p:nvSpPr>
        <p:spPr>
          <a:xfrm>
            <a:off x="3250704" y="5817458"/>
            <a:ext cx="5436096" cy="707886"/>
          </a:xfrm>
          <a:prstGeom prst="rect">
            <a:avLst/>
          </a:prstGeom>
        </p:spPr>
        <p:txBody>
          <a:bodyPr wrap="square">
            <a:spAutoFit/>
          </a:bodyPr>
          <a:lstStyle/>
          <a:p>
            <a:pPr algn="r"/>
            <a:r>
              <a:rPr lang="en-US" altLang="zh-TW" sz="1000" dirty="0">
                <a:latin typeface="AdvP40319B"/>
              </a:rPr>
              <a:t>The ‘Swallow Tail’ Appearance of the Healthy </a:t>
            </a:r>
            <a:r>
              <a:rPr lang="en-US" altLang="zh-TW" sz="1000" dirty="0" err="1">
                <a:latin typeface="AdvP40319B"/>
              </a:rPr>
              <a:t>Nigrosome</a:t>
            </a:r>
            <a:r>
              <a:rPr lang="en-US" altLang="zh-TW" sz="1000" dirty="0">
                <a:latin typeface="AdvP40319B"/>
              </a:rPr>
              <a:t>– A New Accurate Test of Parkinson’s Disease: A Case- Control and Retrospective Cross-Sectional MRI Study at 3T</a:t>
            </a:r>
          </a:p>
          <a:p>
            <a:pPr algn="r"/>
            <a:r>
              <a:rPr lang="en-US" altLang="zh-TW" sz="1000" dirty="0">
                <a:latin typeface="AdvP41461E"/>
              </a:rPr>
              <a:t>Stefan T. Schwarz1</a:t>
            </a:r>
            <a:r>
              <a:rPr lang="en-US" altLang="zh-TW" sz="1000" dirty="0">
                <a:latin typeface="AdvP403A40"/>
              </a:rPr>
              <a:t>*</a:t>
            </a:r>
            <a:r>
              <a:rPr lang="en-US" altLang="zh-TW" sz="1000" dirty="0">
                <a:latin typeface="AdvP41461E"/>
              </a:rPr>
              <a:t>, Mohammed Afzal2, Paul S. Morgan3, Nin Bajaj4, Penny A. Gowland5,</a:t>
            </a:r>
          </a:p>
          <a:p>
            <a:pPr algn="r"/>
            <a:r>
              <a:rPr lang="en-US" altLang="zh-TW" sz="1000" dirty="0" err="1">
                <a:latin typeface="AdvP41461E"/>
              </a:rPr>
              <a:t>Dorothee</a:t>
            </a:r>
            <a:r>
              <a:rPr lang="en-US" altLang="zh-TW" sz="1000" dirty="0">
                <a:latin typeface="AdvP41461E"/>
              </a:rPr>
              <a:t> P. Auer1</a:t>
            </a:r>
            <a:endParaRPr lang="zh-TW" altLang="en-US" sz="1000" dirty="0"/>
          </a:p>
        </p:txBody>
      </p:sp>
      <p:sp>
        <p:nvSpPr>
          <p:cNvPr id="7" name="矩形 6">
            <a:extLst>
              <a:ext uri="{FF2B5EF4-FFF2-40B4-BE49-F238E27FC236}">
                <a16:creationId xmlns:a16="http://schemas.microsoft.com/office/drawing/2014/main" id="{DD16E2A8-CD21-4034-82CC-0CA520884E0B}"/>
              </a:ext>
            </a:extLst>
          </p:cNvPr>
          <p:cNvSpPr/>
          <p:nvPr/>
        </p:nvSpPr>
        <p:spPr>
          <a:xfrm>
            <a:off x="6241861" y="2636912"/>
            <a:ext cx="2794635" cy="1754326"/>
          </a:xfrm>
          <a:prstGeom prst="rect">
            <a:avLst/>
          </a:prstGeom>
        </p:spPr>
        <p:txBody>
          <a:bodyPr wrap="square">
            <a:spAutoFit/>
          </a:bodyPr>
          <a:lstStyle/>
          <a:p>
            <a:pPr marL="0" indent="0">
              <a:buNone/>
            </a:pPr>
            <a:r>
              <a:rPr lang="en-US" altLang="zh-TW" dirty="0"/>
              <a:t>10 inter-peduncular fossa</a:t>
            </a:r>
          </a:p>
          <a:p>
            <a:pPr marL="0" indent="0">
              <a:buNone/>
            </a:pPr>
            <a:r>
              <a:rPr lang="en-US" altLang="zh-TW" dirty="0"/>
              <a:t>11 optic radiation</a:t>
            </a:r>
          </a:p>
          <a:p>
            <a:pPr marL="0" indent="0">
              <a:buNone/>
            </a:pPr>
            <a:r>
              <a:rPr lang="en-US" altLang="zh-TW" dirty="0"/>
              <a:t>12 3</a:t>
            </a:r>
            <a:r>
              <a:rPr lang="en-US" altLang="zh-TW" baseline="30000" dirty="0"/>
              <a:t>rd</a:t>
            </a:r>
            <a:r>
              <a:rPr lang="en-US" altLang="zh-TW" dirty="0"/>
              <a:t> ventricle</a:t>
            </a:r>
          </a:p>
          <a:p>
            <a:pPr marL="0" indent="0">
              <a:buNone/>
            </a:pPr>
            <a:r>
              <a:rPr lang="en-US" altLang="zh-TW" dirty="0"/>
              <a:t>13 temporal lobe</a:t>
            </a:r>
          </a:p>
          <a:p>
            <a:pPr marL="0" indent="0">
              <a:buNone/>
            </a:pPr>
            <a:r>
              <a:rPr lang="en-US" altLang="zh-TW" dirty="0"/>
              <a:t>14 cerebellum</a:t>
            </a:r>
          </a:p>
          <a:p>
            <a:pPr marL="0" indent="0">
              <a:buNone/>
            </a:pPr>
            <a:r>
              <a:rPr lang="en-US" altLang="zh-TW" dirty="0"/>
              <a:t>15 frontal lobe.</a:t>
            </a:r>
            <a:endParaRPr lang="zh-TW" altLang="en-US" dirty="0"/>
          </a:p>
        </p:txBody>
      </p:sp>
      <p:grpSp>
        <p:nvGrpSpPr>
          <p:cNvPr id="8" name="群組 7">
            <a:extLst>
              <a:ext uri="{FF2B5EF4-FFF2-40B4-BE49-F238E27FC236}">
                <a16:creationId xmlns:a16="http://schemas.microsoft.com/office/drawing/2014/main" id="{39E2C31D-3074-4E37-B565-56A8FF617D0B}"/>
              </a:ext>
            </a:extLst>
          </p:cNvPr>
          <p:cNvGrpSpPr/>
          <p:nvPr/>
        </p:nvGrpSpPr>
        <p:grpSpPr>
          <a:xfrm>
            <a:off x="4029040" y="6349446"/>
            <a:ext cx="1013909" cy="508554"/>
            <a:chOff x="1973915" y="5392432"/>
            <a:chExt cx="2740109" cy="1374377"/>
          </a:xfrm>
        </p:grpSpPr>
        <p:pic>
          <p:nvPicPr>
            <p:cNvPr id="9" name="圖片 8">
              <a:extLst>
                <a:ext uri="{FF2B5EF4-FFF2-40B4-BE49-F238E27FC236}">
                  <a16:creationId xmlns:a16="http://schemas.microsoft.com/office/drawing/2014/main" id="{F84E5F44-2556-45B1-B199-6995186271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0" name="矩形 9">
              <a:extLst>
                <a:ext uri="{FF2B5EF4-FFF2-40B4-BE49-F238E27FC236}">
                  <a16:creationId xmlns:a16="http://schemas.microsoft.com/office/drawing/2014/main" id="{5D07BED7-C575-4B48-8D6C-8B9F7138EE96}"/>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ABE8F78-921D-438B-816C-0FF0CD6772DD}"/>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937507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Swallow Tail in Parkinson’s Disease</a:t>
            </a:r>
            <a:endParaRPr lang="zh-TW" altLang="en-US" dirty="0"/>
          </a:p>
        </p:txBody>
      </p:sp>
      <p:pic>
        <p:nvPicPr>
          <p:cNvPr id="15" name="圖片 14">
            <a:extLst>
              <a:ext uri="{FF2B5EF4-FFF2-40B4-BE49-F238E27FC236}">
                <a16:creationId xmlns:a16="http://schemas.microsoft.com/office/drawing/2014/main" id="{38A85154-0997-429D-8C29-25CD76BA4858}"/>
              </a:ext>
            </a:extLst>
          </p:cNvPr>
          <p:cNvPicPr>
            <a:picLocks noChangeAspect="1"/>
          </p:cNvPicPr>
          <p:nvPr/>
        </p:nvPicPr>
        <p:blipFill rotWithShape="1">
          <a:blip r:embed="rId3">
            <a:extLst>
              <a:ext uri="{28A0092B-C50C-407E-A947-70E740481C1C}">
                <a14:useLocalDpi xmlns:a14="http://schemas.microsoft.com/office/drawing/2010/main" val="0"/>
              </a:ext>
            </a:extLst>
          </a:blip>
          <a:srcRect l="23651" t="25868" r="19743" b="13316"/>
          <a:stretch/>
        </p:blipFill>
        <p:spPr>
          <a:xfrm>
            <a:off x="755576" y="2492896"/>
            <a:ext cx="3312368" cy="2664296"/>
          </a:xfrm>
          <a:prstGeom prst="rect">
            <a:avLst/>
          </a:prstGeom>
        </p:spPr>
      </p:pic>
      <p:grpSp>
        <p:nvGrpSpPr>
          <p:cNvPr id="6" name="群組 5">
            <a:extLst>
              <a:ext uri="{FF2B5EF4-FFF2-40B4-BE49-F238E27FC236}">
                <a16:creationId xmlns:a16="http://schemas.microsoft.com/office/drawing/2014/main" id="{70005B43-A6C5-4A40-801B-5878C64CBACB}"/>
              </a:ext>
            </a:extLst>
          </p:cNvPr>
          <p:cNvGrpSpPr/>
          <p:nvPr/>
        </p:nvGrpSpPr>
        <p:grpSpPr>
          <a:xfrm>
            <a:off x="954895" y="2908821"/>
            <a:ext cx="2693705" cy="1138237"/>
            <a:chOff x="954895" y="2908821"/>
            <a:chExt cx="2693705" cy="1138237"/>
          </a:xfrm>
        </p:grpSpPr>
        <p:sp>
          <p:nvSpPr>
            <p:cNvPr id="20" name="手繪多邊形: 圖案 19">
              <a:extLst>
                <a:ext uri="{FF2B5EF4-FFF2-40B4-BE49-F238E27FC236}">
                  <a16:creationId xmlns:a16="http://schemas.microsoft.com/office/drawing/2014/main" id="{7E31C360-35FE-4D50-B9DF-6B20CB25CBA3}"/>
                </a:ext>
              </a:extLst>
            </p:cNvPr>
            <p:cNvSpPr/>
            <p:nvPr/>
          </p:nvSpPr>
          <p:spPr>
            <a:xfrm>
              <a:off x="2885654" y="2908821"/>
              <a:ext cx="762946" cy="1048316"/>
            </a:xfrm>
            <a:custGeom>
              <a:avLst/>
              <a:gdLst>
                <a:gd name="connsiteX0" fmla="*/ 397669 w 762946"/>
                <a:gd name="connsiteY0" fmla="*/ 1045368 h 1048316"/>
                <a:gd name="connsiteX1" fmla="*/ 390525 w 762946"/>
                <a:gd name="connsiteY1" fmla="*/ 1033462 h 1048316"/>
                <a:gd name="connsiteX2" fmla="*/ 388144 w 762946"/>
                <a:gd name="connsiteY2" fmla="*/ 1023937 h 1048316"/>
                <a:gd name="connsiteX3" fmla="*/ 385762 w 762946"/>
                <a:gd name="connsiteY3" fmla="*/ 971550 h 1048316"/>
                <a:gd name="connsiteX4" fmla="*/ 381000 w 762946"/>
                <a:gd name="connsiteY4" fmla="*/ 947737 h 1048316"/>
                <a:gd name="connsiteX5" fmla="*/ 373856 w 762946"/>
                <a:gd name="connsiteY5" fmla="*/ 940593 h 1048316"/>
                <a:gd name="connsiteX6" fmla="*/ 371475 w 762946"/>
                <a:gd name="connsiteY6" fmla="*/ 931068 h 1048316"/>
                <a:gd name="connsiteX7" fmla="*/ 364331 w 762946"/>
                <a:gd name="connsiteY7" fmla="*/ 907256 h 1048316"/>
                <a:gd name="connsiteX8" fmla="*/ 357187 w 762946"/>
                <a:gd name="connsiteY8" fmla="*/ 900112 h 1048316"/>
                <a:gd name="connsiteX9" fmla="*/ 352425 w 762946"/>
                <a:gd name="connsiteY9" fmla="*/ 888206 h 1048316"/>
                <a:gd name="connsiteX10" fmla="*/ 342900 w 762946"/>
                <a:gd name="connsiteY10" fmla="*/ 873918 h 1048316"/>
                <a:gd name="connsiteX11" fmla="*/ 319087 w 762946"/>
                <a:gd name="connsiteY11" fmla="*/ 845343 h 1048316"/>
                <a:gd name="connsiteX12" fmla="*/ 302419 w 762946"/>
                <a:gd name="connsiteY12" fmla="*/ 835818 h 1048316"/>
                <a:gd name="connsiteX13" fmla="*/ 295275 w 762946"/>
                <a:gd name="connsiteY13" fmla="*/ 828675 h 1048316"/>
                <a:gd name="connsiteX14" fmla="*/ 288131 w 762946"/>
                <a:gd name="connsiteY14" fmla="*/ 823912 h 1048316"/>
                <a:gd name="connsiteX15" fmla="*/ 273844 w 762946"/>
                <a:gd name="connsiteY15" fmla="*/ 802481 h 1048316"/>
                <a:gd name="connsiteX16" fmla="*/ 269081 w 762946"/>
                <a:gd name="connsiteY16" fmla="*/ 795337 h 1048316"/>
                <a:gd name="connsiteX17" fmla="*/ 261937 w 762946"/>
                <a:gd name="connsiteY17" fmla="*/ 790575 h 1048316"/>
                <a:gd name="connsiteX18" fmla="*/ 254794 w 762946"/>
                <a:gd name="connsiteY18" fmla="*/ 773906 h 1048316"/>
                <a:gd name="connsiteX19" fmla="*/ 250031 w 762946"/>
                <a:gd name="connsiteY19" fmla="*/ 759618 h 1048316"/>
                <a:gd name="connsiteX20" fmla="*/ 242887 w 762946"/>
                <a:gd name="connsiteY20" fmla="*/ 757237 h 1048316"/>
                <a:gd name="connsiteX21" fmla="*/ 238125 w 762946"/>
                <a:gd name="connsiteY21" fmla="*/ 750093 h 1048316"/>
                <a:gd name="connsiteX22" fmla="*/ 235744 w 762946"/>
                <a:gd name="connsiteY22" fmla="*/ 740568 h 1048316"/>
                <a:gd name="connsiteX23" fmla="*/ 228600 w 762946"/>
                <a:gd name="connsiteY23" fmla="*/ 735806 h 1048316"/>
                <a:gd name="connsiteX24" fmla="*/ 221456 w 762946"/>
                <a:gd name="connsiteY24" fmla="*/ 716756 h 1048316"/>
                <a:gd name="connsiteX25" fmla="*/ 214312 w 762946"/>
                <a:gd name="connsiteY25" fmla="*/ 711993 h 1048316"/>
                <a:gd name="connsiteX26" fmla="*/ 207169 w 762946"/>
                <a:gd name="connsiteY26" fmla="*/ 697706 h 1048316"/>
                <a:gd name="connsiteX27" fmla="*/ 195262 w 762946"/>
                <a:gd name="connsiteY27" fmla="*/ 681037 h 1048316"/>
                <a:gd name="connsiteX28" fmla="*/ 183356 w 762946"/>
                <a:gd name="connsiteY28" fmla="*/ 664368 h 1048316"/>
                <a:gd name="connsiteX29" fmla="*/ 176212 w 762946"/>
                <a:gd name="connsiteY29" fmla="*/ 657225 h 1048316"/>
                <a:gd name="connsiteX30" fmla="*/ 164306 w 762946"/>
                <a:gd name="connsiteY30" fmla="*/ 645318 h 1048316"/>
                <a:gd name="connsiteX31" fmla="*/ 152400 w 762946"/>
                <a:gd name="connsiteY31" fmla="*/ 631031 h 1048316"/>
                <a:gd name="connsiteX32" fmla="*/ 147637 w 762946"/>
                <a:gd name="connsiteY32" fmla="*/ 623887 h 1048316"/>
                <a:gd name="connsiteX33" fmla="*/ 130969 w 762946"/>
                <a:gd name="connsiteY33" fmla="*/ 611981 h 1048316"/>
                <a:gd name="connsiteX34" fmla="*/ 121444 w 762946"/>
                <a:gd name="connsiteY34" fmla="*/ 602456 h 1048316"/>
                <a:gd name="connsiteX35" fmla="*/ 111919 w 762946"/>
                <a:gd name="connsiteY35" fmla="*/ 585787 h 1048316"/>
                <a:gd name="connsiteX36" fmla="*/ 102394 w 762946"/>
                <a:gd name="connsiteY36" fmla="*/ 569118 h 1048316"/>
                <a:gd name="connsiteX37" fmla="*/ 97631 w 762946"/>
                <a:gd name="connsiteY37" fmla="*/ 557212 h 1048316"/>
                <a:gd name="connsiteX38" fmla="*/ 85725 w 762946"/>
                <a:gd name="connsiteY38" fmla="*/ 540543 h 1048316"/>
                <a:gd name="connsiteX39" fmla="*/ 83344 w 762946"/>
                <a:gd name="connsiteY39" fmla="*/ 533400 h 1048316"/>
                <a:gd name="connsiteX40" fmla="*/ 76200 w 762946"/>
                <a:gd name="connsiteY40" fmla="*/ 531018 h 1048316"/>
                <a:gd name="connsiteX41" fmla="*/ 66675 w 762946"/>
                <a:gd name="connsiteY41" fmla="*/ 516731 h 1048316"/>
                <a:gd name="connsiteX42" fmla="*/ 52387 w 762946"/>
                <a:gd name="connsiteY42" fmla="*/ 492918 h 1048316"/>
                <a:gd name="connsiteX43" fmla="*/ 45244 w 762946"/>
                <a:gd name="connsiteY43" fmla="*/ 483393 h 1048316"/>
                <a:gd name="connsiteX44" fmla="*/ 38100 w 762946"/>
                <a:gd name="connsiteY44" fmla="*/ 471487 h 1048316"/>
                <a:gd name="connsiteX45" fmla="*/ 33337 w 762946"/>
                <a:gd name="connsiteY45" fmla="*/ 454818 h 1048316"/>
                <a:gd name="connsiteX46" fmla="*/ 28575 w 762946"/>
                <a:gd name="connsiteY46" fmla="*/ 447675 h 1048316"/>
                <a:gd name="connsiteX47" fmla="*/ 16669 w 762946"/>
                <a:gd name="connsiteY47" fmla="*/ 428625 h 1048316"/>
                <a:gd name="connsiteX48" fmla="*/ 11906 w 762946"/>
                <a:gd name="connsiteY48" fmla="*/ 411956 h 1048316"/>
                <a:gd name="connsiteX49" fmla="*/ 9525 w 762946"/>
                <a:gd name="connsiteY49" fmla="*/ 400050 h 1048316"/>
                <a:gd name="connsiteX50" fmla="*/ 2381 w 762946"/>
                <a:gd name="connsiteY50" fmla="*/ 390525 h 1048316"/>
                <a:gd name="connsiteX51" fmla="*/ 7144 w 762946"/>
                <a:gd name="connsiteY51" fmla="*/ 347662 h 1048316"/>
                <a:gd name="connsiteX52" fmla="*/ 0 w 762946"/>
                <a:gd name="connsiteY52" fmla="*/ 242887 h 1048316"/>
                <a:gd name="connsiteX53" fmla="*/ 2381 w 762946"/>
                <a:gd name="connsiteY53" fmla="*/ 147637 h 1048316"/>
                <a:gd name="connsiteX54" fmla="*/ 4762 w 762946"/>
                <a:gd name="connsiteY54" fmla="*/ 138112 h 1048316"/>
                <a:gd name="connsiteX55" fmla="*/ 7144 w 762946"/>
                <a:gd name="connsiteY55" fmla="*/ 104775 h 1048316"/>
                <a:gd name="connsiteX56" fmla="*/ 14287 w 762946"/>
                <a:gd name="connsiteY56" fmla="*/ 85725 h 1048316"/>
                <a:gd name="connsiteX57" fmla="*/ 16669 w 762946"/>
                <a:gd name="connsiteY57" fmla="*/ 78581 h 1048316"/>
                <a:gd name="connsiteX58" fmla="*/ 19050 w 762946"/>
                <a:gd name="connsiteY58" fmla="*/ 19050 h 1048316"/>
                <a:gd name="connsiteX59" fmla="*/ 23812 w 762946"/>
                <a:gd name="connsiteY59" fmla="*/ 4762 h 1048316"/>
                <a:gd name="connsiteX60" fmla="*/ 40481 w 762946"/>
                <a:gd name="connsiteY60" fmla="*/ 0 h 1048316"/>
                <a:gd name="connsiteX61" fmla="*/ 52387 w 762946"/>
                <a:gd name="connsiteY61" fmla="*/ 4762 h 1048316"/>
                <a:gd name="connsiteX62" fmla="*/ 80962 w 762946"/>
                <a:gd name="connsiteY62" fmla="*/ 11906 h 1048316"/>
                <a:gd name="connsiteX63" fmla="*/ 104775 w 762946"/>
                <a:gd name="connsiteY63" fmla="*/ 21431 h 1048316"/>
                <a:gd name="connsiteX64" fmla="*/ 116681 w 762946"/>
                <a:gd name="connsiteY64" fmla="*/ 23812 h 1048316"/>
                <a:gd name="connsiteX65" fmla="*/ 123825 w 762946"/>
                <a:gd name="connsiteY65" fmla="*/ 26193 h 1048316"/>
                <a:gd name="connsiteX66" fmla="*/ 147637 w 762946"/>
                <a:gd name="connsiteY66" fmla="*/ 35718 h 1048316"/>
                <a:gd name="connsiteX67" fmla="*/ 154781 w 762946"/>
                <a:gd name="connsiteY67" fmla="*/ 40481 h 1048316"/>
                <a:gd name="connsiteX68" fmla="*/ 164306 w 762946"/>
                <a:gd name="connsiteY68" fmla="*/ 42862 h 1048316"/>
                <a:gd name="connsiteX69" fmla="*/ 171450 w 762946"/>
                <a:gd name="connsiteY69" fmla="*/ 45243 h 1048316"/>
                <a:gd name="connsiteX70" fmla="*/ 185737 w 762946"/>
                <a:gd name="connsiteY70" fmla="*/ 54768 h 1048316"/>
                <a:gd name="connsiteX71" fmla="*/ 195262 w 762946"/>
                <a:gd name="connsiteY71" fmla="*/ 64293 h 1048316"/>
                <a:gd name="connsiteX72" fmla="*/ 204787 w 762946"/>
                <a:gd name="connsiteY72" fmla="*/ 69056 h 1048316"/>
                <a:gd name="connsiteX73" fmla="*/ 216694 w 762946"/>
                <a:gd name="connsiteY73" fmla="*/ 80962 h 1048316"/>
                <a:gd name="connsiteX74" fmla="*/ 226219 w 762946"/>
                <a:gd name="connsiteY74" fmla="*/ 88106 h 1048316"/>
                <a:gd name="connsiteX75" fmla="*/ 240506 w 762946"/>
                <a:gd name="connsiteY75" fmla="*/ 102393 h 1048316"/>
                <a:gd name="connsiteX76" fmla="*/ 247650 w 762946"/>
                <a:gd name="connsiteY76" fmla="*/ 104775 h 1048316"/>
                <a:gd name="connsiteX77" fmla="*/ 261937 w 762946"/>
                <a:gd name="connsiteY77" fmla="*/ 114300 h 1048316"/>
                <a:gd name="connsiteX78" fmla="*/ 288131 w 762946"/>
                <a:gd name="connsiteY78" fmla="*/ 123825 h 1048316"/>
                <a:gd name="connsiteX79" fmla="*/ 302419 w 762946"/>
                <a:gd name="connsiteY79" fmla="*/ 128587 h 1048316"/>
                <a:gd name="connsiteX80" fmla="*/ 309562 w 762946"/>
                <a:gd name="connsiteY80" fmla="*/ 130968 h 1048316"/>
                <a:gd name="connsiteX81" fmla="*/ 319087 w 762946"/>
                <a:gd name="connsiteY81" fmla="*/ 138112 h 1048316"/>
                <a:gd name="connsiteX82" fmla="*/ 326231 w 762946"/>
                <a:gd name="connsiteY82" fmla="*/ 140493 h 1048316"/>
                <a:gd name="connsiteX83" fmla="*/ 335756 w 762946"/>
                <a:gd name="connsiteY83" fmla="*/ 145256 h 1048316"/>
                <a:gd name="connsiteX84" fmla="*/ 342900 w 762946"/>
                <a:gd name="connsiteY84" fmla="*/ 157162 h 1048316"/>
                <a:gd name="connsiteX85" fmla="*/ 357187 w 762946"/>
                <a:gd name="connsiteY85" fmla="*/ 169068 h 1048316"/>
                <a:gd name="connsiteX86" fmla="*/ 361950 w 762946"/>
                <a:gd name="connsiteY86" fmla="*/ 178593 h 1048316"/>
                <a:gd name="connsiteX87" fmla="*/ 369094 w 762946"/>
                <a:gd name="connsiteY87" fmla="*/ 180975 h 1048316"/>
                <a:gd name="connsiteX88" fmla="*/ 378619 w 762946"/>
                <a:gd name="connsiteY88" fmla="*/ 202406 h 1048316"/>
                <a:gd name="connsiteX89" fmla="*/ 385762 w 762946"/>
                <a:gd name="connsiteY89" fmla="*/ 204787 h 1048316"/>
                <a:gd name="connsiteX90" fmla="*/ 395287 w 762946"/>
                <a:gd name="connsiteY90" fmla="*/ 219075 h 1048316"/>
                <a:gd name="connsiteX91" fmla="*/ 402431 w 762946"/>
                <a:gd name="connsiteY91" fmla="*/ 230981 h 1048316"/>
                <a:gd name="connsiteX92" fmla="*/ 411956 w 762946"/>
                <a:gd name="connsiteY92" fmla="*/ 240506 h 1048316"/>
                <a:gd name="connsiteX93" fmla="*/ 421481 w 762946"/>
                <a:gd name="connsiteY93" fmla="*/ 259556 h 1048316"/>
                <a:gd name="connsiteX94" fmla="*/ 431006 w 762946"/>
                <a:gd name="connsiteY94" fmla="*/ 269081 h 1048316"/>
                <a:gd name="connsiteX95" fmla="*/ 438150 w 762946"/>
                <a:gd name="connsiteY95" fmla="*/ 283368 h 1048316"/>
                <a:gd name="connsiteX96" fmla="*/ 454819 w 762946"/>
                <a:gd name="connsiteY96" fmla="*/ 309562 h 1048316"/>
                <a:gd name="connsiteX97" fmla="*/ 461962 w 762946"/>
                <a:gd name="connsiteY97" fmla="*/ 316706 h 1048316"/>
                <a:gd name="connsiteX98" fmla="*/ 466725 w 762946"/>
                <a:gd name="connsiteY98" fmla="*/ 326231 h 1048316"/>
                <a:gd name="connsiteX99" fmla="*/ 476250 w 762946"/>
                <a:gd name="connsiteY99" fmla="*/ 333375 h 1048316"/>
                <a:gd name="connsiteX100" fmla="*/ 483394 w 762946"/>
                <a:gd name="connsiteY100" fmla="*/ 340518 h 1048316"/>
                <a:gd name="connsiteX101" fmla="*/ 502444 w 762946"/>
                <a:gd name="connsiteY101" fmla="*/ 354806 h 1048316"/>
                <a:gd name="connsiteX102" fmla="*/ 523875 w 762946"/>
                <a:gd name="connsiteY102" fmla="*/ 369093 h 1048316"/>
                <a:gd name="connsiteX103" fmla="*/ 531019 w 762946"/>
                <a:gd name="connsiteY103" fmla="*/ 371475 h 1048316"/>
                <a:gd name="connsiteX104" fmla="*/ 545306 w 762946"/>
                <a:gd name="connsiteY104" fmla="*/ 381000 h 1048316"/>
                <a:gd name="connsiteX105" fmla="*/ 564356 w 762946"/>
                <a:gd name="connsiteY105" fmla="*/ 395287 h 1048316"/>
                <a:gd name="connsiteX106" fmla="*/ 571500 w 762946"/>
                <a:gd name="connsiteY106" fmla="*/ 397668 h 1048316"/>
                <a:gd name="connsiteX107" fmla="*/ 585787 w 762946"/>
                <a:gd name="connsiteY107" fmla="*/ 407193 h 1048316"/>
                <a:gd name="connsiteX108" fmla="*/ 607219 w 762946"/>
                <a:gd name="connsiteY108" fmla="*/ 421481 h 1048316"/>
                <a:gd name="connsiteX109" fmla="*/ 628650 w 762946"/>
                <a:gd name="connsiteY109" fmla="*/ 438150 h 1048316"/>
                <a:gd name="connsiteX110" fmla="*/ 640556 w 762946"/>
                <a:gd name="connsiteY110" fmla="*/ 450056 h 1048316"/>
                <a:gd name="connsiteX111" fmla="*/ 657225 w 762946"/>
                <a:gd name="connsiteY111" fmla="*/ 466725 h 1048316"/>
                <a:gd name="connsiteX112" fmla="*/ 664369 w 762946"/>
                <a:gd name="connsiteY112" fmla="*/ 476250 h 1048316"/>
                <a:gd name="connsiteX113" fmla="*/ 673894 w 762946"/>
                <a:gd name="connsiteY113" fmla="*/ 481012 h 1048316"/>
                <a:gd name="connsiteX114" fmla="*/ 700087 w 762946"/>
                <a:gd name="connsiteY114" fmla="*/ 509587 h 1048316"/>
                <a:gd name="connsiteX115" fmla="*/ 709612 w 762946"/>
                <a:gd name="connsiteY115" fmla="*/ 519112 h 1048316"/>
                <a:gd name="connsiteX116" fmla="*/ 714375 w 762946"/>
                <a:gd name="connsiteY116" fmla="*/ 528637 h 1048316"/>
                <a:gd name="connsiteX117" fmla="*/ 728662 w 762946"/>
                <a:gd name="connsiteY117" fmla="*/ 538162 h 1048316"/>
                <a:gd name="connsiteX118" fmla="*/ 735806 w 762946"/>
                <a:gd name="connsiteY118" fmla="*/ 542925 h 1048316"/>
                <a:gd name="connsiteX119" fmla="*/ 750094 w 762946"/>
                <a:gd name="connsiteY119" fmla="*/ 557212 h 1048316"/>
                <a:gd name="connsiteX120" fmla="*/ 757237 w 762946"/>
                <a:gd name="connsiteY120" fmla="*/ 564356 h 1048316"/>
                <a:gd name="connsiteX121" fmla="*/ 754856 w 762946"/>
                <a:gd name="connsiteY121" fmla="*/ 681037 h 1048316"/>
                <a:gd name="connsiteX122" fmla="*/ 752475 w 762946"/>
                <a:gd name="connsiteY122" fmla="*/ 692943 h 1048316"/>
                <a:gd name="connsiteX123" fmla="*/ 750094 w 762946"/>
                <a:gd name="connsiteY123" fmla="*/ 700087 h 1048316"/>
                <a:gd name="connsiteX124" fmla="*/ 740569 w 762946"/>
                <a:gd name="connsiteY124" fmla="*/ 754856 h 1048316"/>
                <a:gd name="connsiteX125" fmla="*/ 733425 w 762946"/>
                <a:gd name="connsiteY125" fmla="*/ 792956 h 1048316"/>
                <a:gd name="connsiteX126" fmla="*/ 738187 w 762946"/>
                <a:gd name="connsiteY126" fmla="*/ 852487 h 1048316"/>
                <a:gd name="connsiteX127" fmla="*/ 740569 w 762946"/>
                <a:gd name="connsiteY127" fmla="*/ 876300 h 1048316"/>
                <a:gd name="connsiteX128" fmla="*/ 742950 w 762946"/>
                <a:gd name="connsiteY128" fmla="*/ 912018 h 1048316"/>
                <a:gd name="connsiteX129" fmla="*/ 750094 w 762946"/>
                <a:gd name="connsiteY129" fmla="*/ 954881 h 1048316"/>
                <a:gd name="connsiteX130" fmla="*/ 747712 w 762946"/>
                <a:gd name="connsiteY130" fmla="*/ 971550 h 1048316"/>
                <a:gd name="connsiteX131" fmla="*/ 740569 w 762946"/>
                <a:gd name="connsiteY131" fmla="*/ 976312 h 1048316"/>
                <a:gd name="connsiteX132" fmla="*/ 697706 w 762946"/>
                <a:gd name="connsiteY132" fmla="*/ 973931 h 1048316"/>
                <a:gd name="connsiteX133" fmla="*/ 676275 w 762946"/>
                <a:gd name="connsiteY133" fmla="*/ 962025 h 1048316"/>
                <a:gd name="connsiteX134" fmla="*/ 669131 w 762946"/>
                <a:gd name="connsiteY134" fmla="*/ 954881 h 1048316"/>
                <a:gd name="connsiteX135" fmla="*/ 642937 w 762946"/>
                <a:gd name="connsiteY135" fmla="*/ 950118 h 1048316"/>
                <a:gd name="connsiteX136" fmla="*/ 633412 w 762946"/>
                <a:gd name="connsiteY136" fmla="*/ 952500 h 1048316"/>
                <a:gd name="connsiteX137" fmla="*/ 611981 w 762946"/>
                <a:gd name="connsiteY137" fmla="*/ 807243 h 1048316"/>
                <a:gd name="connsiteX138" fmla="*/ 609600 w 762946"/>
                <a:gd name="connsiteY138" fmla="*/ 797718 h 1048316"/>
                <a:gd name="connsiteX139" fmla="*/ 607219 w 762946"/>
                <a:gd name="connsiteY139" fmla="*/ 709612 h 1048316"/>
                <a:gd name="connsiteX140" fmla="*/ 602456 w 762946"/>
                <a:gd name="connsiteY140" fmla="*/ 688181 h 1048316"/>
                <a:gd name="connsiteX141" fmla="*/ 600075 w 762946"/>
                <a:gd name="connsiteY141" fmla="*/ 640556 h 1048316"/>
                <a:gd name="connsiteX142" fmla="*/ 597694 w 762946"/>
                <a:gd name="connsiteY142" fmla="*/ 631031 h 1048316"/>
                <a:gd name="connsiteX143" fmla="*/ 583406 w 762946"/>
                <a:gd name="connsiteY143" fmla="*/ 614362 h 1048316"/>
                <a:gd name="connsiteX144" fmla="*/ 578644 w 762946"/>
                <a:gd name="connsiteY144" fmla="*/ 607218 h 1048316"/>
                <a:gd name="connsiteX145" fmla="*/ 550069 w 762946"/>
                <a:gd name="connsiteY145" fmla="*/ 583406 h 1048316"/>
                <a:gd name="connsiteX146" fmla="*/ 540544 w 762946"/>
                <a:gd name="connsiteY146" fmla="*/ 578643 h 1048316"/>
                <a:gd name="connsiteX147" fmla="*/ 521494 w 762946"/>
                <a:gd name="connsiteY147" fmla="*/ 576262 h 1048316"/>
                <a:gd name="connsiteX148" fmla="*/ 473869 w 762946"/>
                <a:gd name="connsiteY148" fmla="*/ 571500 h 1048316"/>
                <a:gd name="connsiteX149" fmla="*/ 450056 w 762946"/>
                <a:gd name="connsiteY149" fmla="*/ 566737 h 1048316"/>
                <a:gd name="connsiteX150" fmla="*/ 442912 w 762946"/>
                <a:gd name="connsiteY150" fmla="*/ 564356 h 1048316"/>
                <a:gd name="connsiteX151" fmla="*/ 421481 w 762946"/>
                <a:gd name="connsiteY151" fmla="*/ 561975 h 1048316"/>
                <a:gd name="connsiteX152" fmla="*/ 385762 w 762946"/>
                <a:gd name="connsiteY152" fmla="*/ 561975 h 1048316"/>
                <a:gd name="connsiteX153" fmla="*/ 378619 w 762946"/>
                <a:gd name="connsiteY153" fmla="*/ 566737 h 1048316"/>
                <a:gd name="connsiteX154" fmla="*/ 376237 w 762946"/>
                <a:gd name="connsiteY154" fmla="*/ 576262 h 1048316"/>
                <a:gd name="connsiteX155" fmla="*/ 373856 w 762946"/>
                <a:gd name="connsiteY155" fmla="*/ 583406 h 1048316"/>
                <a:gd name="connsiteX156" fmla="*/ 381000 w 762946"/>
                <a:gd name="connsiteY156" fmla="*/ 611981 h 1048316"/>
                <a:gd name="connsiteX157" fmla="*/ 390525 w 762946"/>
                <a:gd name="connsiteY157" fmla="*/ 633412 h 1048316"/>
                <a:gd name="connsiteX158" fmla="*/ 400050 w 762946"/>
                <a:gd name="connsiteY158" fmla="*/ 640556 h 1048316"/>
                <a:gd name="connsiteX159" fmla="*/ 414337 w 762946"/>
                <a:gd name="connsiteY159" fmla="*/ 652462 h 1048316"/>
                <a:gd name="connsiteX160" fmla="*/ 426244 w 762946"/>
                <a:gd name="connsiteY160" fmla="*/ 664368 h 1048316"/>
                <a:gd name="connsiteX161" fmla="*/ 438150 w 762946"/>
                <a:gd name="connsiteY161" fmla="*/ 683418 h 1048316"/>
                <a:gd name="connsiteX162" fmla="*/ 447675 w 762946"/>
                <a:gd name="connsiteY162" fmla="*/ 692943 h 1048316"/>
                <a:gd name="connsiteX163" fmla="*/ 457200 w 762946"/>
                <a:gd name="connsiteY163" fmla="*/ 707231 h 1048316"/>
                <a:gd name="connsiteX164" fmla="*/ 459581 w 762946"/>
                <a:gd name="connsiteY164" fmla="*/ 714375 h 1048316"/>
                <a:gd name="connsiteX165" fmla="*/ 461962 w 762946"/>
                <a:gd name="connsiteY165" fmla="*/ 726281 h 1048316"/>
                <a:gd name="connsiteX166" fmla="*/ 471487 w 762946"/>
                <a:gd name="connsiteY166" fmla="*/ 740568 h 1048316"/>
                <a:gd name="connsiteX167" fmla="*/ 478631 w 762946"/>
                <a:gd name="connsiteY167" fmla="*/ 752475 h 1048316"/>
                <a:gd name="connsiteX168" fmla="*/ 483394 w 762946"/>
                <a:gd name="connsiteY168" fmla="*/ 759618 h 1048316"/>
                <a:gd name="connsiteX169" fmla="*/ 490537 w 762946"/>
                <a:gd name="connsiteY169" fmla="*/ 778668 h 1048316"/>
                <a:gd name="connsiteX170" fmla="*/ 492919 w 762946"/>
                <a:gd name="connsiteY170" fmla="*/ 788193 h 1048316"/>
                <a:gd name="connsiteX171" fmla="*/ 500062 w 762946"/>
                <a:gd name="connsiteY171" fmla="*/ 847725 h 1048316"/>
                <a:gd name="connsiteX172" fmla="*/ 502444 w 762946"/>
                <a:gd name="connsiteY172" fmla="*/ 854868 h 1048316"/>
                <a:gd name="connsiteX173" fmla="*/ 504825 w 762946"/>
                <a:gd name="connsiteY173" fmla="*/ 864393 h 1048316"/>
                <a:gd name="connsiteX174" fmla="*/ 507206 w 762946"/>
                <a:gd name="connsiteY174" fmla="*/ 871537 h 1048316"/>
                <a:gd name="connsiteX175" fmla="*/ 511969 w 762946"/>
                <a:gd name="connsiteY175" fmla="*/ 892968 h 1048316"/>
                <a:gd name="connsiteX176" fmla="*/ 509587 w 762946"/>
                <a:gd name="connsiteY176" fmla="*/ 945356 h 1048316"/>
                <a:gd name="connsiteX177" fmla="*/ 507206 w 762946"/>
                <a:gd name="connsiteY177" fmla="*/ 1009650 h 1048316"/>
                <a:gd name="connsiteX178" fmla="*/ 502444 w 762946"/>
                <a:gd name="connsiteY178" fmla="*/ 1021556 h 1048316"/>
                <a:gd name="connsiteX179" fmla="*/ 488156 w 762946"/>
                <a:gd name="connsiteY179" fmla="*/ 1031081 h 1048316"/>
                <a:gd name="connsiteX180" fmla="*/ 476250 w 762946"/>
                <a:gd name="connsiteY180" fmla="*/ 1040606 h 1048316"/>
                <a:gd name="connsiteX181" fmla="*/ 461962 w 762946"/>
                <a:gd name="connsiteY181" fmla="*/ 1035843 h 1048316"/>
                <a:gd name="connsiteX182" fmla="*/ 438150 w 762946"/>
                <a:gd name="connsiteY182" fmla="*/ 1031081 h 1048316"/>
                <a:gd name="connsiteX183" fmla="*/ 390525 w 762946"/>
                <a:gd name="connsiteY183" fmla="*/ 1033462 h 1048316"/>
                <a:gd name="connsiteX184" fmla="*/ 392906 w 762946"/>
                <a:gd name="connsiteY184" fmla="*/ 1042987 h 1048316"/>
                <a:gd name="connsiteX185" fmla="*/ 400050 w 762946"/>
                <a:gd name="connsiteY185" fmla="*/ 1047750 h 1048316"/>
                <a:gd name="connsiteX186" fmla="*/ 397669 w 762946"/>
                <a:gd name="connsiteY186" fmla="*/ 1045368 h 104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762946" h="1048316">
                  <a:moveTo>
                    <a:pt x="397669" y="1045368"/>
                  </a:moveTo>
                  <a:cubicBezTo>
                    <a:pt x="396082" y="1042987"/>
                    <a:pt x="392405" y="1037691"/>
                    <a:pt x="390525" y="1033462"/>
                  </a:cubicBezTo>
                  <a:cubicBezTo>
                    <a:pt x="389196" y="1030471"/>
                    <a:pt x="388395" y="1027200"/>
                    <a:pt x="388144" y="1023937"/>
                  </a:cubicBezTo>
                  <a:cubicBezTo>
                    <a:pt x="386803" y="1006508"/>
                    <a:pt x="387008" y="988986"/>
                    <a:pt x="385762" y="971550"/>
                  </a:cubicBezTo>
                  <a:cubicBezTo>
                    <a:pt x="385712" y="970847"/>
                    <a:pt x="382607" y="950550"/>
                    <a:pt x="381000" y="947737"/>
                  </a:cubicBezTo>
                  <a:cubicBezTo>
                    <a:pt x="379329" y="944813"/>
                    <a:pt x="376237" y="942974"/>
                    <a:pt x="373856" y="940593"/>
                  </a:cubicBezTo>
                  <a:cubicBezTo>
                    <a:pt x="373062" y="937418"/>
                    <a:pt x="372185" y="934263"/>
                    <a:pt x="371475" y="931068"/>
                  </a:cubicBezTo>
                  <a:cubicBezTo>
                    <a:pt x="369541" y="922366"/>
                    <a:pt x="369239" y="915109"/>
                    <a:pt x="364331" y="907256"/>
                  </a:cubicBezTo>
                  <a:cubicBezTo>
                    <a:pt x="362546" y="904400"/>
                    <a:pt x="359568" y="902493"/>
                    <a:pt x="357187" y="900112"/>
                  </a:cubicBezTo>
                  <a:cubicBezTo>
                    <a:pt x="355600" y="896143"/>
                    <a:pt x="354472" y="891958"/>
                    <a:pt x="352425" y="888206"/>
                  </a:cubicBezTo>
                  <a:cubicBezTo>
                    <a:pt x="349684" y="883181"/>
                    <a:pt x="346414" y="878436"/>
                    <a:pt x="342900" y="873918"/>
                  </a:cubicBezTo>
                  <a:cubicBezTo>
                    <a:pt x="337573" y="867069"/>
                    <a:pt x="327641" y="852471"/>
                    <a:pt x="319087" y="845343"/>
                  </a:cubicBezTo>
                  <a:cubicBezTo>
                    <a:pt x="305599" y="834103"/>
                    <a:pt x="318710" y="847454"/>
                    <a:pt x="302419" y="835818"/>
                  </a:cubicBezTo>
                  <a:cubicBezTo>
                    <a:pt x="299679" y="833861"/>
                    <a:pt x="297862" y="830831"/>
                    <a:pt x="295275" y="828675"/>
                  </a:cubicBezTo>
                  <a:cubicBezTo>
                    <a:pt x="293076" y="826843"/>
                    <a:pt x="290512" y="825500"/>
                    <a:pt x="288131" y="823912"/>
                  </a:cubicBezTo>
                  <a:lnTo>
                    <a:pt x="273844" y="802481"/>
                  </a:lnTo>
                  <a:cubicBezTo>
                    <a:pt x="272256" y="800100"/>
                    <a:pt x="271462" y="796924"/>
                    <a:pt x="269081" y="795337"/>
                  </a:cubicBezTo>
                  <a:lnTo>
                    <a:pt x="261937" y="790575"/>
                  </a:lnTo>
                  <a:cubicBezTo>
                    <a:pt x="254381" y="779240"/>
                    <a:pt x="258988" y="787886"/>
                    <a:pt x="254794" y="773906"/>
                  </a:cubicBezTo>
                  <a:cubicBezTo>
                    <a:pt x="253351" y="769097"/>
                    <a:pt x="254794" y="761205"/>
                    <a:pt x="250031" y="759618"/>
                  </a:cubicBezTo>
                  <a:lnTo>
                    <a:pt x="242887" y="757237"/>
                  </a:lnTo>
                  <a:cubicBezTo>
                    <a:pt x="241300" y="754856"/>
                    <a:pt x="239252" y="752724"/>
                    <a:pt x="238125" y="750093"/>
                  </a:cubicBezTo>
                  <a:cubicBezTo>
                    <a:pt x="236836" y="747085"/>
                    <a:pt x="237559" y="743291"/>
                    <a:pt x="235744" y="740568"/>
                  </a:cubicBezTo>
                  <a:cubicBezTo>
                    <a:pt x="234156" y="738187"/>
                    <a:pt x="230981" y="737393"/>
                    <a:pt x="228600" y="735806"/>
                  </a:cubicBezTo>
                  <a:cubicBezTo>
                    <a:pt x="227166" y="731502"/>
                    <a:pt x="223238" y="719250"/>
                    <a:pt x="221456" y="716756"/>
                  </a:cubicBezTo>
                  <a:cubicBezTo>
                    <a:pt x="219792" y="714427"/>
                    <a:pt x="216693" y="713581"/>
                    <a:pt x="214312" y="711993"/>
                  </a:cubicBezTo>
                  <a:cubicBezTo>
                    <a:pt x="200663" y="691519"/>
                    <a:pt x="217029" y="717426"/>
                    <a:pt x="207169" y="697706"/>
                  </a:cubicBezTo>
                  <a:cubicBezTo>
                    <a:pt x="205299" y="693966"/>
                    <a:pt x="197059" y="683553"/>
                    <a:pt x="195262" y="681037"/>
                  </a:cubicBezTo>
                  <a:cubicBezTo>
                    <a:pt x="189874" y="673494"/>
                    <a:pt x="190032" y="672157"/>
                    <a:pt x="183356" y="664368"/>
                  </a:cubicBezTo>
                  <a:cubicBezTo>
                    <a:pt x="181164" y="661811"/>
                    <a:pt x="178368" y="659812"/>
                    <a:pt x="176212" y="657225"/>
                  </a:cubicBezTo>
                  <a:cubicBezTo>
                    <a:pt x="166288" y="645316"/>
                    <a:pt x="177406" y="654052"/>
                    <a:pt x="164306" y="645318"/>
                  </a:cubicBezTo>
                  <a:cubicBezTo>
                    <a:pt x="154091" y="624885"/>
                    <a:pt x="165863" y="644492"/>
                    <a:pt x="152400" y="631031"/>
                  </a:cubicBezTo>
                  <a:cubicBezTo>
                    <a:pt x="150376" y="629007"/>
                    <a:pt x="149469" y="626086"/>
                    <a:pt x="147637" y="623887"/>
                  </a:cubicBezTo>
                  <a:cubicBezTo>
                    <a:pt x="140741" y="615611"/>
                    <a:pt x="140600" y="616796"/>
                    <a:pt x="130969" y="611981"/>
                  </a:cubicBezTo>
                  <a:cubicBezTo>
                    <a:pt x="125772" y="596393"/>
                    <a:pt x="132990" y="611693"/>
                    <a:pt x="121444" y="602456"/>
                  </a:cubicBezTo>
                  <a:cubicBezTo>
                    <a:pt x="118638" y="600211"/>
                    <a:pt x="113092" y="588133"/>
                    <a:pt x="111919" y="585787"/>
                  </a:cubicBezTo>
                  <a:cubicBezTo>
                    <a:pt x="105947" y="555935"/>
                    <a:pt x="115046" y="586832"/>
                    <a:pt x="102394" y="569118"/>
                  </a:cubicBezTo>
                  <a:cubicBezTo>
                    <a:pt x="99910" y="565640"/>
                    <a:pt x="99707" y="560948"/>
                    <a:pt x="97631" y="557212"/>
                  </a:cubicBezTo>
                  <a:cubicBezTo>
                    <a:pt x="92231" y="547492"/>
                    <a:pt x="90193" y="549479"/>
                    <a:pt x="85725" y="540543"/>
                  </a:cubicBezTo>
                  <a:cubicBezTo>
                    <a:pt x="84603" y="538298"/>
                    <a:pt x="85119" y="535175"/>
                    <a:pt x="83344" y="533400"/>
                  </a:cubicBezTo>
                  <a:cubicBezTo>
                    <a:pt x="81569" y="531625"/>
                    <a:pt x="78581" y="531812"/>
                    <a:pt x="76200" y="531018"/>
                  </a:cubicBezTo>
                  <a:cubicBezTo>
                    <a:pt x="71646" y="517356"/>
                    <a:pt x="77080" y="530110"/>
                    <a:pt x="66675" y="516731"/>
                  </a:cubicBezTo>
                  <a:cubicBezTo>
                    <a:pt x="48000" y="492719"/>
                    <a:pt x="64164" y="511761"/>
                    <a:pt x="52387" y="492918"/>
                  </a:cubicBezTo>
                  <a:cubicBezTo>
                    <a:pt x="50284" y="489553"/>
                    <a:pt x="47445" y="486695"/>
                    <a:pt x="45244" y="483393"/>
                  </a:cubicBezTo>
                  <a:cubicBezTo>
                    <a:pt x="42677" y="479542"/>
                    <a:pt x="40481" y="475456"/>
                    <a:pt x="38100" y="471487"/>
                  </a:cubicBezTo>
                  <a:cubicBezTo>
                    <a:pt x="37336" y="468429"/>
                    <a:pt x="35047" y="458238"/>
                    <a:pt x="33337" y="454818"/>
                  </a:cubicBezTo>
                  <a:cubicBezTo>
                    <a:pt x="32057" y="452259"/>
                    <a:pt x="29995" y="450160"/>
                    <a:pt x="28575" y="447675"/>
                  </a:cubicBezTo>
                  <a:cubicBezTo>
                    <a:pt x="18114" y="429370"/>
                    <a:pt x="30327" y="446838"/>
                    <a:pt x="16669" y="428625"/>
                  </a:cubicBezTo>
                  <a:cubicBezTo>
                    <a:pt x="14016" y="420667"/>
                    <a:pt x="13900" y="420930"/>
                    <a:pt x="11906" y="411956"/>
                  </a:cubicBezTo>
                  <a:cubicBezTo>
                    <a:pt x="11028" y="408005"/>
                    <a:pt x="11169" y="403748"/>
                    <a:pt x="9525" y="400050"/>
                  </a:cubicBezTo>
                  <a:cubicBezTo>
                    <a:pt x="7913" y="396423"/>
                    <a:pt x="4762" y="393700"/>
                    <a:pt x="2381" y="390525"/>
                  </a:cubicBezTo>
                  <a:cubicBezTo>
                    <a:pt x="3969" y="376237"/>
                    <a:pt x="7144" y="362038"/>
                    <a:pt x="7144" y="347662"/>
                  </a:cubicBezTo>
                  <a:cubicBezTo>
                    <a:pt x="7144" y="334104"/>
                    <a:pt x="1993" y="268801"/>
                    <a:pt x="0" y="242887"/>
                  </a:cubicBezTo>
                  <a:cubicBezTo>
                    <a:pt x="794" y="211137"/>
                    <a:pt x="939" y="179364"/>
                    <a:pt x="2381" y="147637"/>
                  </a:cubicBezTo>
                  <a:cubicBezTo>
                    <a:pt x="2530" y="144368"/>
                    <a:pt x="4401" y="141365"/>
                    <a:pt x="4762" y="138112"/>
                  </a:cubicBezTo>
                  <a:cubicBezTo>
                    <a:pt x="5992" y="127039"/>
                    <a:pt x="5914" y="115848"/>
                    <a:pt x="7144" y="104775"/>
                  </a:cubicBezTo>
                  <a:cubicBezTo>
                    <a:pt x="8242" y="94898"/>
                    <a:pt x="10387" y="94824"/>
                    <a:pt x="14287" y="85725"/>
                  </a:cubicBezTo>
                  <a:cubicBezTo>
                    <a:pt x="15276" y="83418"/>
                    <a:pt x="15875" y="80962"/>
                    <a:pt x="16669" y="78581"/>
                  </a:cubicBezTo>
                  <a:cubicBezTo>
                    <a:pt x="17463" y="58737"/>
                    <a:pt x="17137" y="38817"/>
                    <a:pt x="19050" y="19050"/>
                  </a:cubicBezTo>
                  <a:cubicBezTo>
                    <a:pt x="19534" y="14053"/>
                    <a:pt x="18942" y="5979"/>
                    <a:pt x="23812" y="4762"/>
                  </a:cubicBezTo>
                  <a:cubicBezTo>
                    <a:pt x="35772" y="1772"/>
                    <a:pt x="30232" y="3416"/>
                    <a:pt x="40481" y="0"/>
                  </a:cubicBezTo>
                  <a:cubicBezTo>
                    <a:pt x="44450" y="1587"/>
                    <a:pt x="48293" y="3534"/>
                    <a:pt x="52387" y="4762"/>
                  </a:cubicBezTo>
                  <a:cubicBezTo>
                    <a:pt x="84858" y="14502"/>
                    <a:pt x="39134" y="-2858"/>
                    <a:pt x="80962" y="11906"/>
                  </a:cubicBezTo>
                  <a:cubicBezTo>
                    <a:pt x="89024" y="14751"/>
                    <a:pt x="96392" y="19755"/>
                    <a:pt x="104775" y="21431"/>
                  </a:cubicBezTo>
                  <a:cubicBezTo>
                    <a:pt x="108744" y="22225"/>
                    <a:pt x="112755" y="22830"/>
                    <a:pt x="116681" y="23812"/>
                  </a:cubicBezTo>
                  <a:cubicBezTo>
                    <a:pt x="119116" y="24421"/>
                    <a:pt x="121482" y="25292"/>
                    <a:pt x="123825" y="26193"/>
                  </a:cubicBezTo>
                  <a:cubicBezTo>
                    <a:pt x="131804" y="29262"/>
                    <a:pt x="140524" y="30976"/>
                    <a:pt x="147637" y="35718"/>
                  </a:cubicBezTo>
                  <a:cubicBezTo>
                    <a:pt x="150018" y="37306"/>
                    <a:pt x="152150" y="39354"/>
                    <a:pt x="154781" y="40481"/>
                  </a:cubicBezTo>
                  <a:cubicBezTo>
                    <a:pt x="157789" y="41770"/>
                    <a:pt x="161159" y="41963"/>
                    <a:pt x="164306" y="42862"/>
                  </a:cubicBezTo>
                  <a:cubicBezTo>
                    <a:pt x="166720" y="43552"/>
                    <a:pt x="169069" y="44449"/>
                    <a:pt x="171450" y="45243"/>
                  </a:cubicBezTo>
                  <a:cubicBezTo>
                    <a:pt x="198866" y="72659"/>
                    <a:pt x="161614" y="37537"/>
                    <a:pt x="185737" y="54768"/>
                  </a:cubicBezTo>
                  <a:cubicBezTo>
                    <a:pt x="189391" y="57378"/>
                    <a:pt x="191670" y="61599"/>
                    <a:pt x="195262" y="64293"/>
                  </a:cubicBezTo>
                  <a:cubicBezTo>
                    <a:pt x="198102" y="66423"/>
                    <a:pt x="201985" y="66877"/>
                    <a:pt x="204787" y="69056"/>
                  </a:cubicBezTo>
                  <a:cubicBezTo>
                    <a:pt x="209217" y="72502"/>
                    <a:pt x="212499" y="77233"/>
                    <a:pt x="216694" y="80962"/>
                  </a:cubicBezTo>
                  <a:cubicBezTo>
                    <a:pt x="219660" y="83599"/>
                    <a:pt x="223269" y="85451"/>
                    <a:pt x="226219" y="88106"/>
                  </a:cubicBezTo>
                  <a:cubicBezTo>
                    <a:pt x="231225" y="92611"/>
                    <a:pt x="234117" y="100263"/>
                    <a:pt x="240506" y="102393"/>
                  </a:cubicBezTo>
                  <a:cubicBezTo>
                    <a:pt x="242887" y="103187"/>
                    <a:pt x="245456" y="103556"/>
                    <a:pt x="247650" y="104775"/>
                  </a:cubicBezTo>
                  <a:cubicBezTo>
                    <a:pt x="252653" y="107555"/>
                    <a:pt x="256507" y="112490"/>
                    <a:pt x="261937" y="114300"/>
                  </a:cubicBezTo>
                  <a:cubicBezTo>
                    <a:pt x="303631" y="128196"/>
                    <a:pt x="251682" y="110571"/>
                    <a:pt x="288131" y="123825"/>
                  </a:cubicBezTo>
                  <a:cubicBezTo>
                    <a:pt x="292849" y="125541"/>
                    <a:pt x="297656" y="127000"/>
                    <a:pt x="302419" y="128587"/>
                  </a:cubicBezTo>
                  <a:lnTo>
                    <a:pt x="309562" y="130968"/>
                  </a:lnTo>
                  <a:cubicBezTo>
                    <a:pt x="312737" y="133349"/>
                    <a:pt x="315641" y="136143"/>
                    <a:pt x="319087" y="138112"/>
                  </a:cubicBezTo>
                  <a:cubicBezTo>
                    <a:pt x="321266" y="139357"/>
                    <a:pt x="323924" y="139504"/>
                    <a:pt x="326231" y="140493"/>
                  </a:cubicBezTo>
                  <a:cubicBezTo>
                    <a:pt x="329494" y="141891"/>
                    <a:pt x="332581" y="143668"/>
                    <a:pt x="335756" y="145256"/>
                  </a:cubicBezTo>
                  <a:cubicBezTo>
                    <a:pt x="338137" y="149225"/>
                    <a:pt x="340123" y="153459"/>
                    <a:pt x="342900" y="157162"/>
                  </a:cubicBezTo>
                  <a:cubicBezTo>
                    <a:pt x="347484" y="163274"/>
                    <a:pt x="351136" y="165034"/>
                    <a:pt x="357187" y="169068"/>
                  </a:cubicBezTo>
                  <a:cubicBezTo>
                    <a:pt x="358775" y="172243"/>
                    <a:pt x="359440" y="176083"/>
                    <a:pt x="361950" y="178593"/>
                  </a:cubicBezTo>
                  <a:cubicBezTo>
                    <a:pt x="363725" y="180368"/>
                    <a:pt x="367319" y="179200"/>
                    <a:pt x="369094" y="180975"/>
                  </a:cubicBezTo>
                  <a:cubicBezTo>
                    <a:pt x="375215" y="187097"/>
                    <a:pt x="373203" y="195906"/>
                    <a:pt x="378619" y="202406"/>
                  </a:cubicBezTo>
                  <a:cubicBezTo>
                    <a:pt x="380226" y="204334"/>
                    <a:pt x="383381" y="203993"/>
                    <a:pt x="385762" y="204787"/>
                  </a:cubicBezTo>
                  <a:cubicBezTo>
                    <a:pt x="388937" y="209550"/>
                    <a:pt x="392342" y="214167"/>
                    <a:pt x="395287" y="219075"/>
                  </a:cubicBezTo>
                  <a:cubicBezTo>
                    <a:pt x="397668" y="223044"/>
                    <a:pt x="399589" y="227328"/>
                    <a:pt x="402431" y="230981"/>
                  </a:cubicBezTo>
                  <a:cubicBezTo>
                    <a:pt x="405188" y="234525"/>
                    <a:pt x="409034" y="237097"/>
                    <a:pt x="411956" y="240506"/>
                  </a:cubicBezTo>
                  <a:cubicBezTo>
                    <a:pt x="423660" y="254160"/>
                    <a:pt x="408831" y="240581"/>
                    <a:pt x="421481" y="259556"/>
                  </a:cubicBezTo>
                  <a:cubicBezTo>
                    <a:pt x="423972" y="263292"/>
                    <a:pt x="427831" y="265906"/>
                    <a:pt x="431006" y="269081"/>
                  </a:cubicBezTo>
                  <a:cubicBezTo>
                    <a:pt x="436991" y="287038"/>
                    <a:pt x="428917" y="264904"/>
                    <a:pt x="438150" y="283368"/>
                  </a:cubicBezTo>
                  <a:cubicBezTo>
                    <a:pt x="446271" y="299609"/>
                    <a:pt x="428809" y="283549"/>
                    <a:pt x="454819" y="309562"/>
                  </a:cubicBezTo>
                  <a:cubicBezTo>
                    <a:pt x="457200" y="311943"/>
                    <a:pt x="460005" y="313966"/>
                    <a:pt x="461962" y="316706"/>
                  </a:cubicBezTo>
                  <a:cubicBezTo>
                    <a:pt x="464025" y="319595"/>
                    <a:pt x="464415" y="323536"/>
                    <a:pt x="466725" y="326231"/>
                  </a:cubicBezTo>
                  <a:cubicBezTo>
                    <a:pt x="469308" y="329244"/>
                    <a:pt x="473237" y="330792"/>
                    <a:pt x="476250" y="333375"/>
                  </a:cubicBezTo>
                  <a:cubicBezTo>
                    <a:pt x="478807" y="335566"/>
                    <a:pt x="480860" y="338301"/>
                    <a:pt x="483394" y="340518"/>
                  </a:cubicBezTo>
                  <a:cubicBezTo>
                    <a:pt x="496923" y="352355"/>
                    <a:pt x="491416" y="346928"/>
                    <a:pt x="502444" y="354806"/>
                  </a:cubicBezTo>
                  <a:cubicBezTo>
                    <a:pt x="511753" y="361455"/>
                    <a:pt x="513135" y="363723"/>
                    <a:pt x="523875" y="369093"/>
                  </a:cubicBezTo>
                  <a:cubicBezTo>
                    <a:pt x="526120" y="370216"/>
                    <a:pt x="528638" y="370681"/>
                    <a:pt x="531019" y="371475"/>
                  </a:cubicBezTo>
                  <a:cubicBezTo>
                    <a:pt x="550722" y="391178"/>
                    <a:pt x="526927" y="369513"/>
                    <a:pt x="545306" y="381000"/>
                  </a:cubicBezTo>
                  <a:cubicBezTo>
                    <a:pt x="552321" y="385385"/>
                    <a:pt x="556995" y="391607"/>
                    <a:pt x="564356" y="395287"/>
                  </a:cubicBezTo>
                  <a:cubicBezTo>
                    <a:pt x="566601" y="396409"/>
                    <a:pt x="569119" y="396874"/>
                    <a:pt x="571500" y="397668"/>
                  </a:cubicBezTo>
                  <a:cubicBezTo>
                    <a:pt x="591207" y="417375"/>
                    <a:pt x="567409" y="395707"/>
                    <a:pt x="585787" y="407193"/>
                  </a:cubicBezTo>
                  <a:cubicBezTo>
                    <a:pt x="621023" y="429215"/>
                    <a:pt x="578791" y="407265"/>
                    <a:pt x="607219" y="421481"/>
                  </a:cubicBezTo>
                  <a:cubicBezTo>
                    <a:pt x="623281" y="437543"/>
                    <a:pt x="615117" y="433638"/>
                    <a:pt x="628650" y="438150"/>
                  </a:cubicBezTo>
                  <a:cubicBezTo>
                    <a:pt x="638703" y="453229"/>
                    <a:pt x="627327" y="438150"/>
                    <a:pt x="640556" y="450056"/>
                  </a:cubicBezTo>
                  <a:cubicBezTo>
                    <a:pt x="646397" y="455313"/>
                    <a:pt x="652510" y="460439"/>
                    <a:pt x="657225" y="466725"/>
                  </a:cubicBezTo>
                  <a:cubicBezTo>
                    <a:pt x="659606" y="469900"/>
                    <a:pt x="661356" y="473667"/>
                    <a:pt x="664369" y="476250"/>
                  </a:cubicBezTo>
                  <a:cubicBezTo>
                    <a:pt x="667064" y="478560"/>
                    <a:pt x="670719" y="479425"/>
                    <a:pt x="673894" y="481012"/>
                  </a:cubicBezTo>
                  <a:cubicBezTo>
                    <a:pt x="694732" y="507060"/>
                    <a:pt x="684486" y="499186"/>
                    <a:pt x="700087" y="509587"/>
                  </a:cubicBezTo>
                  <a:cubicBezTo>
                    <a:pt x="706440" y="528639"/>
                    <a:pt x="696911" y="506411"/>
                    <a:pt x="709612" y="519112"/>
                  </a:cubicBezTo>
                  <a:cubicBezTo>
                    <a:pt x="712122" y="521622"/>
                    <a:pt x="711865" y="526127"/>
                    <a:pt x="714375" y="528637"/>
                  </a:cubicBezTo>
                  <a:cubicBezTo>
                    <a:pt x="718422" y="532684"/>
                    <a:pt x="723900" y="534987"/>
                    <a:pt x="728662" y="538162"/>
                  </a:cubicBezTo>
                  <a:cubicBezTo>
                    <a:pt x="731043" y="539750"/>
                    <a:pt x="733782" y="540901"/>
                    <a:pt x="735806" y="542925"/>
                  </a:cubicBezTo>
                  <a:lnTo>
                    <a:pt x="750094" y="557212"/>
                  </a:lnTo>
                  <a:lnTo>
                    <a:pt x="757237" y="564356"/>
                  </a:lnTo>
                  <a:cubicBezTo>
                    <a:pt x="768166" y="608060"/>
                    <a:pt x="761149" y="576150"/>
                    <a:pt x="754856" y="681037"/>
                  </a:cubicBezTo>
                  <a:cubicBezTo>
                    <a:pt x="754614" y="685077"/>
                    <a:pt x="753457" y="689017"/>
                    <a:pt x="752475" y="692943"/>
                  </a:cubicBezTo>
                  <a:cubicBezTo>
                    <a:pt x="751866" y="695378"/>
                    <a:pt x="750703" y="697652"/>
                    <a:pt x="750094" y="700087"/>
                  </a:cubicBezTo>
                  <a:cubicBezTo>
                    <a:pt x="745706" y="717638"/>
                    <a:pt x="742055" y="737035"/>
                    <a:pt x="740569" y="754856"/>
                  </a:cubicBezTo>
                  <a:cubicBezTo>
                    <a:pt x="737892" y="786968"/>
                    <a:pt x="742461" y="774882"/>
                    <a:pt x="733425" y="792956"/>
                  </a:cubicBezTo>
                  <a:cubicBezTo>
                    <a:pt x="735012" y="812800"/>
                    <a:pt x="736206" y="832679"/>
                    <a:pt x="738187" y="852487"/>
                  </a:cubicBezTo>
                  <a:cubicBezTo>
                    <a:pt x="738981" y="860425"/>
                    <a:pt x="739933" y="868348"/>
                    <a:pt x="740569" y="876300"/>
                  </a:cubicBezTo>
                  <a:cubicBezTo>
                    <a:pt x="741521" y="888194"/>
                    <a:pt x="741870" y="900135"/>
                    <a:pt x="742950" y="912018"/>
                  </a:cubicBezTo>
                  <a:cubicBezTo>
                    <a:pt x="743942" y="922934"/>
                    <a:pt x="748507" y="946153"/>
                    <a:pt x="750094" y="954881"/>
                  </a:cubicBezTo>
                  <a:cubicBezTo>
                    <a:pt x="749300" y="960437"/>
                    <a:pt x="749992" y="966421"/>
                    <a:pt x="747712" y="971550"/>
                  </a:cubicBezTo>
                  <a:cubicBezTo>
                    <a:pt x="746550" y="974165"/>
                    <a:pt x="743427" y="976176"/>
                    <a:pt x="740569" y="976312"/>
                  </a:cubicBezTo>
                  <a:lnTo>
                    <a:pt x="697706" y="973931"/>
                  </a:lnTo>
                  <a:cubicBezTo>
                    <a:pt x="685385" y="969002"/>
                    <a:pt x="686184" y="970518"/>
                    <a:pt x="676275" y="962025"/>
                  </a:cubicBezTo>
                  <a:cubicBezTo>
                    <a:pt x="673718" y="959833"/>
                    <a:pt x="672303" y="956014"/>
                    <a:pt x="669131" y="954881"/>
                  </a:cubicBezTo>
                  <a:cubicBezTo>
                    <a:pt x="660774" y="951896"/>
                    <a:pt x="651668" y="951706"/>
                    <a:pt x="642937" y="950118"/>
                  </a:cubicBezTo>
                  <a:cubicBezTo>
                    <a:pt x="639762" y="950912"/>
                    <a:pt x="636673" y="952772"/>
                    <a:pt x="633412" y="952500"/>
                  </a:cubicBezTo>
                  <a:cubicBezTo>
                    <a:pt x="568960" y="947130"/>
                    <a:pt x="614206" y="877331"/>
                    <a:pt x="611981" y="807243"/>
                  </a:cubicBezTo>
                  <a:cubicBezTo>
                    <a:pt x="611877" y="803972"/>
                    <a:pt x="610394" y="800893"/>
                    <a:pt x="609600" y="797718"/>
                  </a:cubicBezTo>
                  <a:cubicBezTo>
                    <a:pt x="608806" y="768349"/>
                    <a:pt x="609131" y="738929"/>
                    <a:pt x="607219" y="709612"/>
                  </a:cubicBezTo>
                  <a:cubicBezTo>
                    <a:pt x="606743" y="702310"/>
                    <a:pt x="603209" y="695460"/>
                    <a:pt x="602456" y="688181"/>
                  </a:cubicBezTo>
                  <a:cubicBezTo>
                    <a:pt x="600820" y="672371"/>
                    <a:pt x="601395" y="656396"/>
                    <a:pt x="600075" y="640556"/>
                  </a:cubicBezTo>
                  <a:cubicBezTo>
                    <a:pt x="599803" y="637295"/>
                    <a:pt x="598983" y="634039"/>
                    <a:pt x="597694" y="631031"/>
                  </a:cubicBezTo>
                  <a:cubicBezTo>
                    <a:pt x="594570" y="623742"/>
                    <a:pt x="588475" y="620277"/>
                    <a:pt x="583406" y="614362"/>
                  </a:cubicBezTo>
                  <a:cubicBezTo>
                    <a:pt x="581544" y="612189"/>
                    <a:pt x="580578" y="609328"/>
                    <a:pt x="578644" y="607218"/>
                  </a:cubicBezTo>
                  <a:cubicBezTo>
                    <a:pt x="548938" y="574811"/>
                    <a:pt x="568411" y="591268"/>
                    <a:pt x="550069" y="583406"/>
                  </a:cubicBezTo>
                  <a:cubicBezTo>
                    <a:pt x="546806" y="582008"/>
                    <a:pt x="543988" y="579504"/>
                    <a:pt x="540544" y="578643"/>
                  </a:cubicBezTo>
                  <a:cubicBezTo>
                    <a:pt x="534336" y="577091"/>
                    <a:pt x="527857" y="576944"/>
                    <a:pt x="521494" y="576262"/>
                  </a:cubicBezTo>
                  <a:lnTo>
                    <a:pt x="473869" y="571500"/>
                  </a:lnTo>
                  <a:cubicBezTo>
                    <a:pt x="466028" y="570595"/>
                    <a:pt x="457708" y="568923"/>
                    <a:pt x="450056" y="566737"/>
                  </a:cubicBezTo>
                  <a:cubicBezTo>
                    <a:pt x="447642" y="566047"/>
                    <a:pt x="445388" y="564769"/>
                    <a:pt x="442912" y="564356"/>
                  </a:cubicBezTo>
                  <a:cubicBezTo>
                    <a:pt x="435822" y="563174"/>
                    <a:pt x="428625" y="562769"/>
                    <a:pt x="421481" y="561975"/>
                  </a:cubicBezTo>
                  <a:cubicBezTo>
                    <a:pt x="406371" y="558196"/>
                    <a:pt x="407391" y="557340"/>
                    <a:pt x="385762" y="561975"/>
                  </a:cubicBezTo>
                  <a:cubicBezTo>
                    <a:pt x="382964" y="562575"/>
                    <a:pt x="381000" y="565150"/>
                    <a:pt x="378619" y="566737"/>
                  </a:cubicBezTo>
                  <a:cubicBezTo>
                    <a:pt x="377825" y="569912"/>
                    <a:pt x="377136" y="573115"/>
                    <a:pt x="376237" y="576262"/>
                  </a:cubicBezTo>
                  <a:cubicBezTo>
                    <a:pt x="375547" y="578676"/>
                    <a:pt x="373856" y="580896"/>
                    <a:pt x="373856" y="583406"/>
                  </a:cubicBezTo>
                  <a:cubicBezTo>
                    <a:pt x="373856" y="605801"/>
                    <a:pt x="374940" y="596831"/>
                    <a:pt x="381000" y="611981"/>
                  </a:cubicBezTo>
                  <a:cubicBezTo>
                    <a:pt x="384145" y="619844"/>
                    <a:pt x="384415" y="627302"/>
                    <a:pt x="390525" y="633412"/>
                  </a:cubicBezTo>
                  <a:cubicBezTo>
                    <a:pt x="393331" y="636218"/>
                    <a:pt x="396875" y="638175"/>
                    <a:pt x="400050" y="640556"/>
                  </a:cubicBezTo>
                  <a:cubicBezTo>
                    <a:pt x="410527" y="656273"/>
                    <a:pt x="397606" y="639450"/>
                    <a:pt x="414337" y="652462"/>
                  </a:cubicBezTo>
                  <a:cubicBezTo>
                    <a:pt x="418768" y="655908"/>
                    <a:pt x="422548" y="660144"/>
                    <a:pt x="426244" y="664368"/>
                  </a:cubicBezTo>
                  <a:cubicBezTo>
                    <a:pt x="429444" y="668025"/>
                    <a:pt x="436211" y="680925"/>
                    <a:pt x="438150" y="683418"/>
                  </a:cubicBezTo>
                  <a:cubicBezTo>
                    <a:pt x="440907" y="686962"/>
                    <a:pt x="444870" y="689437"/>
                    <a:pt x="447675" y="692943"/>
                  </a:cubicBezTo>
                  <a:cubicBezTo>
                    <a:pt x="451251" y="697413"/>
                    <a:pt x="454025" y="702468"/>
                    <a:pt x="457200" y="707231"/>
                  </a:cubicBezTo>
                  <a:cubicBezTo>
                    <a:pt x="457994" y="709612"/>
                    <a:pt x="458972" y="711940"/>
                    <a:pt x="459581" y="714375"/>
                  </a:cubicBezTo>
                  <a:cubicBezTo>
                    <a:pt x="460563" y="718301"/>
                    <a:pt x="460287" y="722597"/>
                    <a:pt x="461962" y="726281"/>
                  </a:cubicBezTo>
                  <a:cubicBezTo>
                    <a:pt x="464330" y="731492"/>
                    <a:pt x="468414" y="735739"/>
                    <a:pt x="471487" y="740568"/>
                  </a:cubicBezTo>
                  <a:cubicBezTo>
                    <a:pt x="473972" y="744473"/>
                    <a:pt x="476178" y="748550"/>
                    <a:pt x="478631" y="752475"/>
                  </a:cubicBezTo>
                  <a:cubicBezTo>
                    <a:pt x="480148" y="754902"/>
                    <a:pt x="482114" y="757058"/>
                    <a:pt x="483394" y="759618"/>
                  </a:cubicBezTo>
                  <a:cubicBezTo>
                    <a:pt x="485070" y="762970"/>
                    <a:pt x="489163" y="773861"/>
                    <a:pt x="490537" y="778668"/>
                  </a:cubicBezTo>
                  <a:cubicBezTo>
                    <a:pt x="491436" y="781815"/>
                    <a:pt x="492125" y="785018"/>
                    <a:pt x="492919" y="788193"/>
                  </a:cubicBezTo>
                  <a:cubicBezTo>
                    <a:pt x="493592" y="794583"/>
                    <a:pt x="496651" y="832379"/>
                    <a:pt x="500062" y="847725"/>
                  </a:cubicBezTo>
                  <a:cubicBezTo>
                    <a:pt x="500607" y="850175"/>
                    <a:pt x="501754" y="852455"/>
                    <a:pt x="502444" y="854868"/>
                  </a:cubicBezTo>
                  <a:cubicBezTo>
                    <a:pt x="503343" y="858015"/>
                    <a:pt x="503926" y="861246"/>
                    <a:pt x="504825" y="864393"/>
                  </a:cubicBezTo>
                  <a:cubicBezTo>
                    <a:pt x="505515" y="866807"/>
                    <a:pt x="506516" y="869123"/>
                    <a:pt x="507206" y="871537"/>
                  </a:cubicBezTo>
                  <a:cubicBezTo>
                    <a:pt x="509446" y="879378"/>
                    <a:pt x="510333" y="884791"/>
                    <a:pt x="511969" y="892968"/>
                  </a:cubicBezTo>
                  <a:cubicBezTo>
                    <a:pt x="511175" y="910431"/>
                    <a:pt x="510300" y="927890"/>
                    <a:pt x="509587" y="945356"/>
                  </a:cubicBezTo>
                  <a:cubicBezTo>
                    <a:pt x="508712" y="966784"/>
                    <a:pt x="509208" y="988298"/>
                    <a:pt x="507206" y="1009650"/>
                  </a:cubicBezTo>
                  <a:cubicBezTo>
                    <a:pt x="506807" y="1013906"/>
                    <a:pt x="505284" y="1018361"/>
                    <a:pt x="502444" y="1021556"/>
                  </a:cubicBezTo>
                  <a:cubicBezTo>
                    <a:pt x="498641" y="1025834"/>
                    <a:pt x="492626" y="1027505"/>
                    <a:pt x="488156" y="1031081"/>
                  </a:cubicBezTo>
                  <a:lnTo>
                    <a:pt x="476250" y="1040606"/>
                  </a:lnTo>
                  <a:cubicBezTo>
                    <a:pt x="471487" y="1039018"/>
                    <a:pt x="466832" y="1037061"/>
                    <a:pt x="461962" y="1035843"/>
                  </a:cubicBezTo>
                  <a:cubicBezTo>
                    <a:pt x="454109" y="1033880"/>
                    <a:pt x="438150" y="1031081"/>
                    <a:pt x="438150" y="1031081"/>
                  </a:cubicBezTo>
                  <a:lnTo>
                    <a:pt x="390525" y="1033462"/>
                  </a:lnTo>
                  <a:cubicBezTo>
                    <a:pt x="387360" y="1034295"/>
                    <a:pt x="391091" y="1040264"/>
                    <a:pt x="392906" y="1042987"/>
                  </a:cubicBezTo>
                  <a:cubicBezTo>
                    <a:pt x="394494" y="1045368"/>
                    <a:pt x="397370" y="1046745"/>
                    <a:pt x="400050" y="1047750"/>
                  </a:cubicBezTo>
                  <a:cubicBezTo>
                    <a:pt x="403840" y="1049171"/>
                    <a:pt x="399256" y="1047749"/>
                    <a:pt x="397669" y="1045368"/>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0">
              <a:extLst>
                <a:ext uri="{FF2B5EF4-FFF2-40B4-BE49-F238E27FC236}">
                  <a16:creationId xmlns:a16="http://schemas.microsoft.com/office/drawing/2014/main" id="{415E4D1C-F35A-4913-8EE1-304BF0B033DA}"/>
                </a:ext>
              </a:extLst>
            </p:cNvPr>
            <p:cNvSpPr/>
            <p:nvPr/>
          </p:nvSpPr>
          <p:spPr>
            <a:xfrm>
              <a:off x="954895" y="2910408"/>
              <a:ext cx="868871" cy="1136650"/>
            </a:xfrm>
            <a:custGeom>
              <a:avLst/>
              <a:gdLst>
                <a:gd name="connsiteX0" fmla="*/ 2740 w 868871"/>
                <a:gd name="connsiteY0" fmla="*/ 920750 h 1136650"/>
                <a:gd name="connsiteX1" fmla="*/ 9090 w 868871"/>
                <a:gd name="connsiteY1" fmla="*/ 904875 h 1136650"/>
                <a:gd name="connsiteX2" fmla="*/ 37665 w 868871"/>
                <a:gd name="connsiteY2" fmla="*/ 869950 h 1136650"/>
                <a:gd name="connsiteX3" fmla="*/ 53540 w 868871"/>
                <a:gd name="connsiteY3" fmla="*/ 835025 h 1136650"/>
                <a:gd name="connsiteX4" fmla="*/ 59890 w 868871"/>
                <a:gd name="connsiteY4" fmla="*/ 825500 h 1136650"/>
                <a:gd name="connsiteX5" fmla="*/ 72590 w 868871"/>
                <a:gd name="connsiteY5" fmla="*/ 812800 h 1136650"/>
                <a:gd name="connsiteX6" fmla="*/ 78940 w 868871"/>
                <a:gd name="connsiteY6" fmla="*/ 800100 h 1136650"/>
                <a:gd name="connsiteX7" fmla="*/ 97990 w 868871"/>
                <a:gd name="connsiteY7" fmla="*/ 765175 h 1136650"/>
                <a:gd name="connsiteX8" fmla="*/ 101165 w 868871"/>
                <a:gd name="connsiteY8" fmla="*/ 749300 h 1136650"/>
                <a:gd name="connsiteX9" fmla="*/ 107515 w 868871"/>
                <a:gd name="connsiteY9" fmla="*/ 730250 h 1136650"/>
                <a:gd name="connsiteX10" fmla="*/ 117040 w 868871"/>
                <a:gd name="connsiteY10" fmla="*/ 682625 h 1136650"/>
                <a:gd name="connsiteX11" fmla="*/ 120215 w 868871"/>
                <a:gd name="connsiteY11" fmla="*/ 641350 h 1136650"/>
                <a:gd name="connsiteX12" fmla="*/ 123390 w 868871"/>
                <a:gd name="connsiteY12" fmla="*/ 631825 h 1136650"/>
                <a:gd name="connsiteX13" fmla="*/ 129740 w 868871"/>
                <a:gd name="connsiteY13" fmla="*/ 596900 h 1136650"/>
                <a:gd name="connsiteX14" fmla="*/ 136090 w 868871"/>
                <a:gd name="connsiteY14" fmla="*/ 577850 h 1136650"/>
                <a:gd name="connsiteX15" fmla="*/ 145615 w 868871"/>
                <a:gd name="connsiteY15" fmla="*/ 568325 h 1136650"/>
                <a:gd name="connsiteX16" fmla="*/ 151965 w 868871"/>
                <a:gd name="connsiteY16" fmla="*/ 546100 h 1136650"/>
                <a:gd name="connsiteX17" fmla="*/ 158315 w 868871"/>
                <a:gd name="connsiteY17" fmla="*/ 514350 h 1136650"/>
                <a:gd name="connsiteX18" fmla="*/ 164665 w 868871"/>
                <a:gd name="connsiteY18" fmla="*/ 504825 h 1136650"/>
                <a:gd name="connsiteX19" fmla="*/ 171015 w 868871"/>
                <a:gd name="connsiteY19" fmla="*/ 479425 h 1136650"/>
                <a:gd name="connsiteX20" fmla="*/ 180540 w 868871"/>
                <a:gd name="connsiteY20" fmla="*/ 466725 h 1136650"/>
                <a:gd name="connsiteX21" fmla="*/ 186890 w 868871"/>
                <a:gd name="connsiteY21" fmla="*/ 457200 h 1136650"/>
                <a:gd name="connsiteX22" fmla="*/ 196415 w 868871"/>
                <a:gd name="connsiteY22" fmla="*/ 450850 h 1136650"/>
                <a:gd name="connsiteX23" fmla="*/ 199590 w 868871"/>
                <a:gd name="connsiteY23" fmla="*/ 441325 h 1136650"/>
                <a:gd name="connsiteX24" fmla="*/ 218640 w 868871"/>
                <a:gd name="connsiteY24" fmla="*/ 431800 h 1136650"/>
                <a:gd name="connsiteX25" fmla="*/ 228165 w 868871"/>
                <a:gd name="connsiteY25" fmla="*/ 422275 h 1136650"/>
                <a:gd name="connsiteX26" fmla="*/ 244040 w 868871"/>
                <a:gd name="connsiteY26" fmla="*/ 403225 h 1136650"/>
                <a:gd name="connsiteX27" fmla="*/ 253565 w 868871"/>
                <a:gd name="connsiteY27" fmla="*/ 384175 h 1136650"/>
                <a:gd name="connsiteX28" fmla="*/ 263090 w 868871"/>
                <a:gd name="connsiteY28" fmla="*/ 377825 h 1136650"/>
                <a:gd name="connsiteX29" fmla="*/ 275790 w 868871"/>
                <a:gd name="connsiteY29" fmla="*/ 361950 h 1136650"/>
                <a:gd name="connsiteX30" fmla="*/ 282140 w 868871"/>
                <a:gd name="connsiteY30" fmla="*/ 352425 h 1136650"/>
                <a:gd name="connsiteX31" fmla="*/ 304365 w 868871"/>
                <a:gd name="connsiteY31" fmla="*/ 336550 h 1136650"/>
                <a:gd name="connsiteX32" fmla="*/ 323415 w 868871"/>
                <a:gd name="connsiteY32" fmla="*/ 311150 h 1136650"/>
                <a:gd name="connsiteX33" fmla="*/ 326590 w 868871"/>
                <a:gd name="connsiteY33" fmla="*/ 301625 h 1136650"/>
                <a:gd name="connsiteX34" fmla="*/ 339290 w 868871"/>
                <a:gd name="connsiteY34" fmla="*/ 288925 h 1136650"/>
                <a:gd name="connsiteX35" fmla="*/ 348815 w 868871"/>
                <a:gd name="connsiteY35" fmla="*/ 266700 h 1136650"/>
                <a:gd name="connsiteX36" fmla="*/ 367865 w 868871"/>
                <a:gd name="connsiteY36" fmla="*/ 247650 h 1136650"/>
                <a:gd name="connsiteX37" fmla="*/ 374215 w 868871"/>
                <a:gd name="connsiteY37" fmla="*/ 234950 h 1136650"/>
                <a:gd name="connsiteX38" fmla="*/ 380565 w 868871"/>
                <a:gd name="connsiteY38" fmla="*/ 225425 h 1136650"/>
                <a:gd name="connsiteX39" fmla="*/ 383740 w 868871"/>
                <a:gd name="connsiteY39" fmla="*/ 215900 h 1136650"/>
                <a:gd name="connsiteX40" fmla="*/ 396440 w 868871"/>
                <a:gd name="connsiteY40" fmla="*/ 209550 h 1136650"/>
                <a:gd name="connsiteX41" fmla="*/ 405965 w 868871"/>
                <a:gd name="connsiteY41" fmla="*/ 203200 h 1136650"/>
                <a:gd name="connsiteX42" fmla="*/ 418665 w 868871"/>
                <a:gd name="connsiteY42" fmla="*/ 193675 h 1136650"/>
                <a:gd name="connsiteX43" fmla="*/ 428190 w 868871"/>
                <a:gd name="connsiteY43" fmla="*/ 184150 h 1136650"/>
                <a:gd name="connsiteX44" fmla="*/ 437715 w 868871"/>
                <a:gd name="connsiteY44" fmla="*/ 180975 h 1136650"/>
                <a:gd name="connsiteX45" fmla="*/ 463115 w 868871"/>
                <a:gd name="connsiteY45" fmla="*/ 161925 h 1136650"/>
                <a:gd name="connsiteX46" fmla="*/ 472640 w 868871"/>
                <a:gd name="connsiteY46" fmla="*/ 155575 h 1136650"/>
                <a:gd name="connsiteX47" fmla="*/ 485340 w 868871"/>
                <a:gd name="connsiteY47" fmla="*/ 146050 h 1136650"/>
                <a:gd name="connsiteX48" fmla="*/ 498040 w 868871"/>
                <a:gd name="connsiteY48" fmla="*/ 142875 h 1136650"/>
                <a:gd name="connsiteX49" fmla="*/ 501215 w 868871"/>
                <a:gd name="connsiteY49" fmla="*/ 133350 h 1136650"/>
                <a:gd name="connsiteX50" fmla="*/ 510740 w 868871"/>
                <a:gd name="connsiteY50" fmla="*/ 130175 h 1136650"/>
                <a:gd name="connsiteX51" fmla="*/ 529790 w 868871"/>
                <a:gd name="connsiteY51" fmla="*/ 114300 h 1136650"/>
                <a:gd name="connsiteX52" fmla="*/ 539315 w 868871"/>
                <a:gd name="connsiteY52" fmla="*/ 111125 h 1136650"/>
                <a:gd name="connsiteX53" fmla="*/ 545665 w 868871"/>
                <a:gd name="connsiteY53" fmla="*/ 101600 h 1136650"/>
                <a:gd name="connsiteX54" fmla="*/ 571065 w 868871"/>
                <a:gd name="connsiteY54" fmla="*/ 92075 h 1136650"/>
                <a:gd name="connsiteX55" fmla="*/ 586940 w 868871"/>
                <a:gd name="connsiteY55" fmla="*/ 76200 h 1136650"/>
                <a:gd name="connsiteX56" fmla="*/ 618690 w 868871"/>
                <a:gd name="connsiteY56" fmla="*/ 63500 h 1136650"/>
                <a:gd name="connsiteX57" fmla="*/ 640915 w 868871"/>
                <a:gd name="connsiteY57" fmla="*/ 50800 h 1136650"/>
                <a:gd name="connsiteX58" fmla="*/ 666315 w 868871"/>
                <a:gd name="connsiteY58" fmla="*/ 44450 h 1136650"/>
                <a:gd name="connsiteX59" fmla="*/ 675840 w 868871"/>
                <a:gd name="connsiteY59" fmla="*/ 38100 h 1136650"/>
                <a:gd name="connsiteX60" fmla="*/ 691715 w 868871"/>
                <a:gd name="connsiteY60" fmla="*/ 31750 h 1136650"/>
                <a:gd name="connsiteX61" fmla="*/ 710765 w 868871"/>
                <a:gd name="connsiteY61" fmla="*/ 15875 h 1136650"/>
                <a:gd name="connsiteX62" fmla="*/ 723465 w 868871"/>
                <a:gd name="connsiteY62" fmla="*/ 12700 h 1136650"/>
                <a:gd name="connsiteX63" fmla="*/ 732990 w 868871"/>
                <a:gd name="connsiteY63" fmla="*/ 9525 h 1136650"/>
                <a:gd name="connsiteX64" fmla="*/ 786965 w 868871"/>
                <a:gd name="connsiteY64" fmla="*/ 0 h 1136650"/>
                <a:gd name="connsiteX65" fmla="*/ 806015 w 868871"/>
                <a:gd name="connsiteY65" fmla="*/ 3175 h 1136650"/>
                <a:gd name="connsiteX66" fmla="*/ 818715 w 868871"/>
                <a:gd name="connsiteY66" fmla="*/ 6350 h 1136650"/>
                <a:gd name="connsiteX67" fmla="*/ 834590 w 868871"/>
                <a:gd name="connsiteY67" fmla="*/ 41275 h 1136650"/>
                <a:gd name="connsiteX68" fmla="*/ 837765 w 868871"/>
                <a:gd name="connsiteY68" fmla="*/ 53975 h 1136650"/>
                <a:gd name="connsiteX69" fmla="*/ 847290 w 868871"/>
                <a:gd name="connsiteY69" fmla="*/ 60325 h 1136650"/>
                <a:gd name="connsiteX70" fmla="*/ 850465 w 868871"/>
                <a:gd name="connsiteY70" fmla="*/ 69850 h 1136650"/>
                <a:gd name="connsiteX71" fmla="*/ 853640 w 868871"/>
                <a:gd name="connsiteY71" fmla="*/ 82550 h 1136650"/>
                <a:gd name="connsiteX72" fmla="*/ 863165 w 868871"/>
                <a:gd name="connsiteY72" fmla="*/ 92075 h 1136650"/>
                <a:gd name="connsiteX73" fmla="*/ 863165 w 868871"/>
                <a:gd name="connsiteY73" fmla="*/ 187325 h 1136650"/>
                <a:gd name="connsiteX74" fmla="*/ 859990 w 868871"/>
                <a:gd name="connsiteY74" fmla="*/ 196850 h 1136650"/>
                <a:gd name="connsiteX75" fmla="*/ 853640 w 868871"/>
                <a:gd name="connsiteY75" fmla="*/ 219075 h 1136650"/>
                <a:gd name="connsiteX76" fmla="*/ 847290 w 868871"/>
                <a:gd name="connsiteY76" fmla="*/ 228600 h 1136650"/>
                <a:gd name="connsiteX77" fmla="*/ 840940 w 868871"/>
                <a:gd name="connsiteY77" fmla="*/ 266700 h 1136650"/>
                <a:gd name="connsiteX78" fmla="*/ 834590 w 868871"/>
                <a:gd name="connsiteY78" fmla="*/ 279400 h 1136650"/>
                <a:gd name="connsiteX79" fmla="*/ 821890 w 868871"/>
                <a:gd name="connsiteY79" fmla="*/ 298450 h 1136650"/>
                <a:gd name="connsiteX80" fmla="*/ 818715 w 868871"/>
                <a:gd name="connsiteY80" fmla="*/ 307975 h 1136650"/>
                <a:gd name="connsiteX81" fmla="*/ 815540 w 868871"/>
                <a:gd name="connsiteY81" fmla="*/ 320675 h 1136650"/>
                <a:gd name="connsiteX82" fmla="*/ 809190 w 868871"/>
                <a:gd name="connsiteY82" fmla="*/ 333375 h 1136650"/>
                <a:gd name="connsiteX83" fmla="*/ 806015 w 868871"/>
                <a:gd name="connsiteY83" fmla="*/ 365125 h 1136650"/>
                <a:gd name="connsiteX84" fmla="*/ 802840 w 868871"/>
                <a:gd name="connsiteY84" fmla="*/ 454025 h 1136650"/>
                <a:gd name="connsiteX85" fmla="*/ 796490 w 868871"/>
                <a:gd name="connsiteY85" fmla="*/ 473075 h 1136650"/>
                <a:gd name="connsiteX86" fmla="*/ 786965 w 868871"/>
                <a:gd name="connsiteY86" fmla="*/ 504825 h 1136650"/>
                <a:gd name="connsiteX87" fmla="*/ 783790 w 868871"/>
                <a:gd name="connsiteY87" fmla="*/ 514350 h 1136650"/>
                <a:gd name="connsiteX88" fmla="*/ 774265 w 868871"/>
                <a:gd name="connsiteY88" fmla="*/ 523875 h 1136650"/>
                <a:gd name="connsiteX89" fmla="*/ 764740 w 868871"/>
                <a:gd name="connsiteY89" fmla="*/ 539750 h 1136650"/>
                <a:gd name="connsiteX90" fmla="*/ 758390 w 868871"/>
                <a:gd name="connsiteY90" fmla="*/ 549275 h 1136650"/>
                <a:gd name="connsiteX91" fmla="*/ 748865 w 868871"/>
                <a:gd name="connsiteY91" fmla="*/ 555625 h 1136650"/>
                <a:gd name="connsiteX92" fmla="*/ 736165 w 868871"/>
                <a:gd name="connsiteY92" fmla="*/ 590550 h 1136650"/>
                <a:gd name="connsiteX93" fmla="*/ 726640 w 868871"/>
                <a:gd name="connsiteY93" fmla="*/ 596900 h 1136650"/>
                <a:gd name="connsiteX94" fmla="*/ 720290 w 868871"/>
                <a:gd name="connsiteY94" fmla="*/ 609600 h 1136650"/>
                <a:gd name="connsiteX95" fmla="*/ 710765 w 868871"/>
                <a:gd name="connsiteY95" fmla="*/ 615950 h 1136650"/>
                <a:gd name="connsiteX96" fmla="*/ 698065 w 868871"/>
                <a:gd name="connsiteY96" fmla="*/ 628650 h 1136650"/>
                <a:gd name="connsiteX97" fmla="*/ 679015 w 868871"/>
                <a:gd name="connsiteY97" fmla="*/ 650875 h 1136650"/>
                <a:gd name="connsiteX98" fmla="*/ 663140 w 868871"/>
                <a:gd name="connsiteY98" fmla="*/ 673100 h 1136650"/>
                <a:gd name="connsiteX99" fmla="*/ 644090 w 868871"/>
                <a:gd name="connsiteY99" fmla="*/ 688975 h 1136650"/>
                <a:gd name="connsiteX100" fmla="*/ 625040 w 868871"/>
                <a:gd name="connsiteY100" fmla="*/ 708025 h 1136650"/>
                <a:gd name="connsiteX101" fmla="*/ 609165 w 868871"/>
                <a:gd name="connsiteY101" fmla="*/ 727075 h 1136650"/>
                <a:gd name="connsiteX102" fmla="*/ 599640 w 868871"/>
                <a:gd name="connsiteY102" fmla="*/ 742950 h 1136650"/>
                <a:gd name="connsiteX103" fmla="*/ 586940 w 868871"/>
                <a:gd name="connsiteY103" fmla="*/ 762000 h 1136650"/>
                <a:gd name="connsiteX104" fmla="*/ 580590 w 868871"/>
                <a:gd name="connsiteY104" fmla="*/ 771525 h 1136650"/>
                <a:gd name="connsiteX105" fmla="*/ 577415 w 868871"/>
                <a:gd name="connsiteY105" fmla="*/ 781050 h 1136650"/>
                <a:gd name="connsiteX106" fmla="*/ 571065 w 868871"/>
                <a:gd name="connsiteY106" fmla="*/ 812800 h 1136650"/>
                <a:gd name="connsiteX107" fmla="*/ 561540 w 868871"/>
                <a:gd name="connsiteY107" fmla="*/ 822325 h 1136650"/>
                <a:gd name="connsiteX108" fmla="*/ 555190 w 868871"/>
                <a:gd name="connsiteY108" fmla="*/ 835025 h 1136650"/>
                <a:gd name="connsiteX109" fmla="*/ 545665 w 868871"/>
                <a:gd name="connsiteY109" fmla="*/ 847725 h 1136650"/>
                <a:gd name="connsiteX110" fmla="*/ 532965 w 868871"/>
                <a:gd name="connsiteY110" fmla="*/ 873125 h 1136650"/>
                <a:gd name="connsiteX111" fmla="*/ 526615 w 868871"/>
                <a:gd name="connsiteY111" fmla="*/ 892175 h 1136650"/>
                <a:gd name="connsiteX112" fmla="*/ 513915 w 868871"/>
                <a:gd name="connsiteY112" fmla="*/ 911225 h 1136650"/>
                <a:gd name="connsiteX113" fmla="*/ 501215 w 868871"/>
                <a:gd name="connsiteY113" fmla="*/ 939800 h 1136650"/>
                <a:gd name="connsiteX114" fmla="*/ 494865 w 868871"/>
                <a:gd name="connsiteY114" fmla="*/ 965200 h 1136650"/>
                <a:gd name="connsiteX115" fmla="*/ 491690 w 868871"/>
                <a:gd name="connsiteY115" fmla="*/ 974725 h 1136650"/>
                <a:gd name="connsiteX116" fmla="*/ 485340 w 868871"/>
                <a:gd name="connsiteY116" fmla="*/ 984250 h 1136650"/>
                <a:gd name="connsiteX117" fmla="*/ 475815 w 868871"/>
                <a:gd name="connsiteY117" fmla="*/ 1009650 h 1136650"/>
                <a:gd name="connsiteX118" fmla="*/ 466290 w 868871"/>
                <a:gd name="connsiteY118" fmla="*/ 1031875 h 1136650"/>
                <a:gd name="connsiteX119" fmla="*/ 459940 w 868871"/>
                <a:gd name="connsiteY119" fmla="*/ 1041400 h 1136650"/>
                <a:gd name="connsiteX120" fmla="*/ 456765 w 868871"/>
                <a:gd name="connsiteY120" fmla="*/ 1050925 h 1136650"/>
                <a:gd name="connsiteX121" fmla="*/ 450415 w 868871"/>
                <a:gd name="connsiteY121" fmla="*/ 1060450 h 1136650"/>
                <a:gd name="connsiteX122" fmla="*/ 444065 w 868871"/>
                <a:gd name="connsiteY122" fmla="*/ 1082675 h 1136650"/>
                <a:gd name="connsiteX123" fmla="*/ 437715 w 868871"/>
                <a:gd name="connsiteY123" fmla="*/ 1101725 h 1136650"/>
                <a:gd name="connsiteX124" fmla="*/ 428190 w 868871"/>
                <a:gd name="connsiteY124" fmla="*/ 1123950 h 1136650"/>
                <a:gd name="connsiteX125" fmla="*/ 421840 w 868871"/>
                <a:gd name="connsiteY125" fmla="*/ 1133475 h 1136650"/>
                <a:gd name="connsiteX126" fmla="*/ 412315 w 868871"/>
                <a:gd name="connsiteY126" fmla="*/ 1136650 h 1136650"/>
                <a:gd name="connsiteX127" fmla="*/ 371040 w 868871"/>
                <a:gd name="connsiteY127" fmla="*/ 1133475 h 1136650"/>
                <a:gd name="connsiteX128" fmla="*/ 361515 w 868871"/>
                <a:gd name="connsiteY128" fmla="*/ 1130300 h 1136650"/>
                <a:gd name="connsiteX129" fmla="*/ 332940 w 868871"/>
                <a:gd name="connsiteY129" fmla="*/ 1123950 h 1136650"/>
                <a:gd name="connsiteX130" fmla="*/ 326590 w 868871"/>
                <a:gd name="connsiteY130" fmla="*/ 1114425 h 1136650"/>
                <a:gd name="connsiteX131" fmla="*/ 329765 w 868871"/>
                <a:gd name="connsiteY131" fmla="*/ 1057275 h 1136650"/>
                <a:gd name="connsiteX132" fmla="*/ 336115 w 868871"/>
                <a:gd name="connsiteY132" fmla="*/ 1031875 h 1136650"/>
                <a:gd name="connsiteX133" fmla="*/ 345640 w 868871"/>
                <a:gd name="connsiteY133" fmla="*/ 1022350 h 1136650"/>
                <a:gd name="connsiteX134" fmla="*/ 348815 w 868871"/>
                <a:gd name="connsiteY134" fmla="*/ 1003300 h 1136650"/>
                <a:gd name="connsiteX135" fmla="*/ 358340 w 868871"/>
                <a:gd name="connsiteY135" fmla="*/ 971550 h 1136650"/>
                <a:gd name="connsiteX136" fmla="*/ 367865 w 868871"/>
                <a:gd name="connsiteY136" fmla="*/ 911225 h 1136650"/>
                <a:gd name="connsiteX137" fmla="*/ 374215 w 868871"/>
                <a:gd name="connsiteY137" fmla="*/ 901700 h 1136650"/>
                <a:gd name="connsiteX138" fmla="*/ 377390 w 868871"/>
                <a:gd name="connsiteY138" fmla="*/ 889000 h 1136650"/>
                <a:gd name="connsiteX139" fmla="*/ 380565 w 868871"/>
                <a:gd name="connsiteY139" fmla="*/ 879475 h 1136650"/>
                <a:gd name="connsiteX140" fmla="*/ 383740 w 868871"/>
                <a:gd name="connsiteY140" fmla="*/ 863600 h 1136650"/>
                <a:gd name="connsiteX141" fmla="*/ 390090 w 868871"/>
                <a:gd name="connsiteY141" fmla="*/ 850900 h 1136650"/>
                <a:gd name="connsiteX142" fmla="*/ 393265 w 868871"/>
                <a:gd name="connsiteY142" fmla="*/ 838200 h 1136650"/>
                <a:gd name="connsiteX143" fmla="*/ 402790 w 868871"/>
                <a:gd name="connsiteY143" fmla="*/ 819150 h 1136650"/>
                <a:gd name="connsiteX144" fmla="*/ 409140 w 868871"/>
                <a:gd name="connsiteY144" fmla="*/ 793750 h 1136650"/>
                <a:gd name="connsiteX145" fmla="*/ 412315 w 868871"/>
                <a:gd name="connsiteY145" fmla="*/ 781050 h 1136650"/>
                <a:gd name="connsiteX146" fmla="*/ 418665 w 868871"/>
                <a:gd name="connsiteY146" fmla="*/ 771525 h 1136650"/>
                <a:gd name="connsiteX147" fmla="*/ 421840 w 868871"/>
                <a:gd name="connsiteY147" fmla="*/ 749300 h 1136650"/>
                <a:gd name="connsiteX148" fmla="*/ 425015 w 868871"/>
                <a:gd name="connsiteY148" fmla="*/ 736600 h 1136650"/>
                <a:gd name="connsiteX149" fmla="*/ 428190 w 868871"/>
                <a:gd name="connsiteY149" fmla="*/ 714375 h 1136650"/>
                <a:gd name="connsiteX150" fmla="*/ 425015 w 868871"/>
                <a:gd name="connsiteY150" fmla="*/ 654050 h 1136650"/>
                <a:gd name="connsiteX151" fmla="*/ 421840 w 868871"/>
                <a:gd name="connsiteY151" fmla="*/ 644525 h 1136650"/>
                <a:gd name="connsiteX152" fmla="*/ 415490 w 868871"/>
                <a:gd name="connsiteY152" fmla="*/ 635000 h 1136650"/>
                <a:gd name="connsiteX153" fmla="*/ 405965 w 868871"/>
                <a:gd name="connsiteY153" fmla="*/ 628650 h 1136650"/>
                <a:gd name="connsiteX154" fmla="*/ 399615 w 868871"/>
                <a:gd name="connsiteY154" fmla="*/ 619125 h 1136650"/>
                <a:gd name="connsiteX155" fmla="*/ 377390 w 868871"/>
                <a:gd name="connsiteY155" fmla="*/ 609600 h 1136650"/>
                <a:gd name="connsiteX156" fmla="*/ 361515 w 868871"/>
                <a:gd name="connsiteY156" fmla="*/ 606425 h 1136650"/>
                <a:gd name="connsiteX157" fmla="*/ 332940 w 868871"/>
                <a:gd name="connsiteY157" fmla="*/ 609600 h 1136650"/>
                <a:gd name="connsiteX158" fmla="*/ 313890 w 868871"/>
                <a:gd name="connsiteY158" fmla="*/ 628650 h 1136650"/>
                <a:gd name="connsiteX159" fmla="*/ 304365 w 868871"/>
                <a:gd name="connsiteY159" fmla="*/ 647700 h 1136650"/>
                <a:gd name="connsiteX160" fmla="*/ 291665 w 868871"/>
                <a:gd name="connsiteY160" fmla="*/ 666750 h 1136650"/>
                <a:gd name="connsiteX161" fmla="*/ 288490 w 868871"/>
                <a:gd name="connsiteY161" fmla="*/ 676275 h 1136650"/>
                <a:gd name="connsiteX162" fmla="*/ 275790 w 868871"/>
                <a:gd name="connsiteY162" fmla="*/ 695325 h 1136650"/>
                <a:gd name="connsiteX163" fmla="*/ 272615 w 868871"/>
                <a:gd name="connsiteY163" fmla="*/ 711200 h 1136650"/>
                <a:gd name="connsiteX164" fmla="*/ 259915 w 868871"/>
                <a:gd name="connsiteY164" fmla="*/ 739775 h 1136650"/>
                <a:gd name="connsiteX165" fmla="*/ 253565 w 868871"/>
                <a:gd name="connsiteY165" fmla="*/ 768350 h 1136650"/>
                <a:gd name="connsiteX166" fmla="*/ 240865 w 868871"/>
                <a:gd name="connsiteY166" fmla="*/ 828675 h 1136650"/>
                <a:gd name="connsiteX167" fmla="*/ 231340 w 868871"/>
                <a:gd name="connsiteY167" fmla="*/ 847725 h 1136650"/>
                <a:gd name="connsiteX168" fmla="*/ 205940 w 868871"/>
                <a:gd name="connsiteY168" fmla="*/ 857250 h 1136650"/>
                <a:gd name="connsiteX169" fmla="*/ 177365 w 868871"/>
                <a:gd name="connsiteY169" fmla="*/ 873125 h 1136650"/>
                <a:gd name="connsiteX170" fmla="*/ 164665 w 868871"/>
                <a:gd name="connsiteY170" fmla="*/ 876300 h 1136650"/>
                <a:gd name="connsiteX171" fmla="*/ 136090 w 868871"/>
                <a:gd name="connsiteY171" fmla="*/ 892175 h 1136650"/>
                <a:gd name="connsiteX172" fmla="*/ 113865 w 868871"/>
                <a:gd name="connsiteY172" fmla="*/ 904875 h 1136650"/>
                <a:gd name="connsiteX173" fmla="*/ 104340 w 868871"/>
                <a:gd name="connsiteY173" fmla="*/ 911225 h 1136650"/>
                <a:gd name="connsiteX174" fmla="*/ 78940 w 868871"/>
                <a:gd name="connsiteY174" fmla="*/ 917575 h 1136650"/>
                <a:gd name="connsiteX175" fmla="*/ 66240 w 868871"/>
                <a:gd name="connsiteY175" fmla="*/ 923925 h 1136650"/>
                <a:gd name="connsiteX176" fmla="*/ 56715 w 868871"/>
                <a:gd name="connsiteY176" fmla="*/ 930275 h 1136650"/>
                <a:gd name="connsiteX177" fmla="*/ 2740 w 868871"/>
                <a:gd name="connsiteY177" fmla="*/ 92075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868871" h="1136650">
                  <a:moveTo>
                    <a:pt x="2740" y="920750"/>
                  </a:moveTo>
                  <a:cubicBezTo>
                    <a:pt x="-5197" y="916517"/>
                    <a:pt x="6361" y="909878"/>
                    <a:pt x="9090" y="904875"/>
                  </a:cubicBezTo>
                  <a:cubicBezTo>
                    <a:pt x="19201" y="886339"/>
                    <a:pt x="23003" y="884612"/>
                    <a:pt x="37665" y="869950"/>
                  </a:cubicBezTo>
                  <a:cubicBezTo>
                    <a:pt x="45297" y="847055"/>
                    <a:pt x="41189" y="854787"/>
                    <a:pt x="53540" y="835025"/>
                  </a:cubicBezTo>
                  <a:cubicBezTo>
                    <a:pt x="55562" y="831789"/>
                    <a:pt x="57407" y="828397"/>
                    <a:pt x="59890" y="825500"/>
                  </a:cubicBezTo>
                  <a:cubicBezTo>
                    <a:pt x="63786" y="820954"/>
                    <a:pt x="68998" y="817589"/>
                    <a:pt x="72590" y="812800"/>
                  </a:cubicBezTo>
                  <a:cubicBezTo>
                    <a:pt x="75430" y="809014"/>
                    <a:pt x="76641" y="804237"/>
                    <a:pt x="78940" y="800100"/>
                  </a:cubicBezTo>
                  <a:cubicBezTo>
                    <a:pt x="100903" y="760567"/>
                    <a:pt x="75598" y="809958"/>
                    <a:pt x="97990" y="765175"/>
                  </a:cubicBezTo>
                  <a:cubicBezTo>
                    <a:pt x="99048" y="759883"/>
                    <a:pt x="99745" y="754506"/>
                    <a:pt x="101165" y="749300"/>
                  </a:cubicBezTo>
                  <a:cubicBezTo>
                    <a:pt x="102926" y="742842"/>
                    <a:pt x="105965" y="736761"/>
                    <a:pt x="107515" y="730250"/>
                  </a:cubicBezTo>
                  <a:cubicBezTo>
                    <a:pt x="111265" y="714501"/>
                    <a:pt x="117040" y="682625"/>
                    <a:pt x="117040" y="682625"/>
                  </a:cubicBezTo>
                  <a:cubicBezTo>
                    <a:pt x="118098" y="668867"/>
                    <a:pt x="118503" y="655042"/>
                    <a:pt x="120215" y="641350"/>
                  </a:cubicBezTo>
                  <a:cubicBezTo>
                    <a:pt x="120630" y="638029"/>
                    <a:pt x="122734" y="635107"/>
                    <a:pt x="123390" y="631825"/>
                  </a:cubicBezTo>
                  <a:cubicBezTo>
                    <a:pt x="128310" y="607227"/>
                    <a:pt x="124093" y="615725"/>
                    <a:pt x="129740" y="596900"/>
                  </a:cubicBezTo>
                  <a:cubicBezTo>
                    <a:pt x="131663" y="590489"/>
                    <a:pt x="131357" y="582583"/>
                    <a:pt x="136090" y="577850"/>
                  </a:cubicBezTo>
                  <a:lnTo>
                    <a:pt x="145615" y="568325"/>
                  </a:lnTo>
                  <a:cubicBezTo>
                    <a:pt x="148947" y="558330"/>
                    <a:pt x="149573" y="557263"/>
                    <a:pt x="151965" y="546100"/>
                  </a:cubicBezTo>
                  <a:cubicBezTo>
                    <a:pt x="154226" y="535547"/>
                    <a:pt x="152328" y="523330"/>
                    <a:pt x="158315" y="514350"/>
                  </a:cubicBezTo>
                  <a:lnTo>
                    <a:pt x="164665" y="504825"/>
                  </a:lnTo>
                  <a:cubicBezTo>
                    <a:pt x="165469" y="500805"/>
                    <a:pt x="168011" y="484682"/>
                    <a:pt x="171015" y="479425"/>
                  </a:cubicBezTo>
                  <a:cubicBezTo>
                    <a:pt x="173640" y="474831"/>
                    <a:pt x="177464" y="471031"/>
                    <a:pt x="180540" y="466725"/>
                  </a:cubicBezTo>
                  <a:cubicBezTo>
                    <a:pt x="182758" y="463620"/>
                    <a:pt x="184192" y="459898"/>
                    <a:pt x="186890" y="457200"/>
                  </a:cubicBezTo>
                  <a:cubicBezTo>
                    <a:pt x="189588" y="454502"/>
                    <a:pt x="193240" y="452967"/>
                    <a:pt x="196415" y="450850"/>
                  </a:cubicBezTo>
                  <a:cubicBezTo>
                    <a:pt x="197473" y="447675"/>
                    <a:pt x="197499" y="443938"/>
                    <a:pt x="199590" y="441325"/>
                  </a:cubicBezTo>
                  <a:cubicBezTo>
                    <a:pt x="204066" y="435730"/>
                    <a:pt x="212365" y="433892"/>
                    <a:pt x="218640" y="431800"/>
                  </a:cubicBezTo>
                  <a:cubicBezTo>
                    <a:pt x="221815" y="428625"/>
                    <a:pt x="225290" y="425724"/>
                    <a:pt x="228165" y="422275"/>
                  </a:cubicBezTo>
                  <a:cubicBezTo>
                    <a:pt x="250267" y="395753"/>
                    <a:pt x="216213" y="431052"/>
                    <a:pt x="244040" y="403225"/>
                  </a:cubicBezTo>
                  <a:cubicBezTo>
                    <a:pt x="246622" y="395478"/>
                    <a:pt x="247410" y="390330"/>
                    <a:pt x="253565" y="384175"/>
                  </a:cubicBezTo>
                  <a:cubicBezTo>
                    <a:pt x="256263" y="381477"/>
                    <a:pt x="259915" y="379942"/>
                    <a:pt x="263090" y="377825"/>
                  </a:cubicBezTo>
                  <a:cubicBezTo>
                    <a:pt x="269271" y="359282"/>
                    <a:pt x="261429" y="376311"/>
                    <a:pt x="275790" y="361950"/>
                  </a:cubicBezTo>
                  <a:cubicBezTo>
                    <a:pt x="278488" y="359252"/>
                    <a:pt x="279697" y="355356"/>
                    <a:pt x="282140" y="352425"/>
                  </a:cubicBezTo>
                  <a:cubicBezTo>
                    <a:pt x="291334" y="341392"/>
                    <a:pt x="291525" y="342970"/>
                    <a:pt x="304365" y="336550"/>
                  </a:cubicBezTo>
                  <a:cubicBezTo>
                    <a:pt x="310715" y="328083"/>
                    <a:pt x="320068" y="321190"/>
                    <a:pt x="323415" y="311150"/>
                  </a:cubicBezTo>
                  <a:cubicBezTo>
                    <a:pt x="324473" y="307975"/>
                    <a:pt x="324645" y="304348"/>
                    <a:pt x="326590" y="301625"/>
                  </a:cubicBezTo>
                  <a:cubicBezTo>
                    <a:pt x="330070" y="296753"/>
                    <a:pt x="335057" y="293158"/>
                    <a:pt x="339290" y="288925"/>
                  </a:cubicBezTo>
                  <a:cubicBezTo>
                    <a:pt x="341584" y="282044"/>
                    <a:pt x="344331" y="272305"/>
                    <a:pt x="348815" y="266700"/>
                  </a:cubicBezTo>
                  <a:cubicBezTo>
                    <a:pt x="354425" y="259688"/>
                    <a:pt x="363849" y="255682"/>
                    <a:pt x="367865" y="247650"/>
                  </a:cubicBezTo>
                  <a:cubicBezTo>
                    <a:pt x="369982" y="243417"/>
                    <a:pt x="371867" y="239059"/>
                    <a:pt x="374215" y="234950"/>
                  </a:cubicBezTo>
                  <a:cubicBezTo>
                    <a:pt x="376108" y="231637"/>
                    <a:pt x="378858" y="228838"/>
                    <a:pt x="380565" y="225425"/>
                  </a:cubicBezTo>
                  <a:cubicBezTo>
                    <a:pt x="382062" y="222432"/>
                    <a:pt x="381373" y="218267"/>
                    <a:pt x="383740" y="215900"/>
                  </a:cubicBezTo>
                  <a:cubicBezTo>
                    <a:pt x="387087" y="212553"/>
                    <a:pt x="392331" y="211898"/>
                    <a:pt x="396440" y="209550"/>
                  </a:cubicBezTo>
                  <a:cubicBezTo>
                    <a:pt x="399753" y="207657"/>
                    <a:pt x="402860" y="205418"/>
                    <a:pt x="405965" y="203200"/>
                  </a:cubicBezTo>
                  <a:cubicBezTo>
                    <a:pt x="410271" y="200124"/>
                    <a:pt x="414647" y="197119"/>
                    <a:pt x="418665" y="193675"/>
                  </a:cubicBezTo>
                  <a:cubicBezTo>
                    <a:pt x="422074" y="190753"/>
                    <a:pt x="424454" y="186641"/>
                    <a:pt x="428190" y="184150"/>
                  </a:cubicBezTo>
                  <a:cubicBezTo>
                    <a:pt x="430975" y="182294"/>
                    <a:pt x="434540" y="182033"/>
                    <a:pt x="437715" y="180975"/>
                  </a:cubicBezTo>
                  <a:cubicBezTo>
                    <a:pt x="452560" y="166130"/>
                    <a:pt x="442075" y="175075"/>
                    <a:pt x="463115" y="161925"/>
                  </a:cubicBezTo>
                  <a:cubicBezTo>
                    <a:pt x="466351" y="159903"/>
                    <a:pt x="469535" y="157793"/>
                    <a:pt x="472640" y="155575"/>
                  </a:cubicBezTo>
                  <a:cubicBezTo>
                    <a:pt x="476946" y="152499"/>
                    <a:pt x="480607" y="148417"/>
                    <a:pt x="485340" y="146050"/>
                  </a:cubicBezTo>
                  <a:cubicBezTo>
                    <a:pt x="489243" y="144099"/>
                    <a:pt x="493807" y="143933"/>
                    <a:pt x="498040" y="142875"/>
                  </a:cubicBezTo>
                  <a:cubicBezTo>
                    <a:pt x="499098" y="139700"/>
                    <a:pt x="498848" y="135717"/>
                    <a:pt x="501215" y="133350"/>
                  </a:cubicBezTo>
                  <a:cubicBezTo>
                    <a:pt x="503582" y="130983"/>
                    <a:pt x="507747" y="131672"/>
                    <a:pt x="510740" y="130175"/>
                  </a:cubicBezTo>
                  <a:cubicBezTo>
                    <a:pt x="531515" y="119787"/>
                    <a:pt x="508724" y="128344"/>
                    <a:pt x="529790" y="114300"/>
                  </a:cubicBezTo>
                  <a:cubicBezTo>
                    <a:pt x="532575" y="112444"/>
                    <a:pt x="536140" y="112183"/>
                    <a:pt x="539315" y="111125"/>
                  </a:cubicBezTo>
                  <a:cubicBezTo>
                    <a:pt x="541432" y="107950"/>
                    <a:pt x="542490" y="103717"/>
                    <a:pt x="545665" y="101600"/>
                  </a:cubicBezTo>
                  <a:cubicBezTo>
                    <a:pt x="589533" y="72355"/>
                    <a:pt x="525636" y="127408"/>
                    <a:pt x="571065" y="92075"/>
                  </a:cubicBezTo>
                  <a:cubicBezTo>
                    <a:pt x="576972" y="87481"/>
                    <a:pt x="581096" y="80875"/>
                    <a:pt x="586940" y="76200"/>
                  </a:cubicBezTo>
                  <a:cubicBezTo>
                    <a:pt x="600608" y="65265"/>
                    <a:pt x="602740" y="66690"/>
                    <a:pt x="618690" y="63500"/>
                  </a:cubicBezTo>
                  <a:cubicBezTo>
                    <a:pt x="631147" y="54157"/>
                    <a:pt x="628217" y="54263"/>
                    <a:pt x="640915" y="50800"/>
                  </a:cubicBezTo>
                  <a:cubicBezTo>
                    <a:pt x="649335" y="48504"/>
                    <a:pt x="666315" y="44450"/>
                    <a:pt x="666315" y="44450"/>
                  </a:cubicBezTo>
                  <a:cubicBezTo>
                    <a:pt x="669490" y="42333"/>
                    <a:pt x="672427" y="39807"/>
                    <a:pt x="675840" y="38100"/>
                  </a:cubicBezTo>
                  <a:cubicBezTo>
                    <a:pt x="680938" y="35551"/>
                    <a:pt x="686882" y="34771"/>
                    <a:pt x="691715" y="31750"/>
                  </a:cubicBezTo>
                  <a:cubicBezTo>
                    <a:pt x="708359" y="21347"/>
                    <a:pt x="693747" y="23169"/>
                    <a:pt x="710765" y="15875"/>
                  </a:cubicBezTo>
                  <a:cubicBezTo>
                    <a:pt x="714776" y="14156"/>
                    <a:pt x="719269" y="13899"/>
                    <a:pt x="723465" y="12700"/>
                  </a:cubicBezTo>
                  <a:cubicBezTo>
                    <a:pt x="726683" y="11781"/>
                    <a:pt x="729743" y="10337"/>
                    <a:pt x="732990" y="9525"/>
                  </a:cubicBezTo>
                  <a:cubicBezTo>
                    <a:pt x="744390" y="6675"/>
                    <a:pt x="784340" y="437"/>
                    <a:pt x="786965" y="0"/>
                  </a:cubicBezTo>
                  <a:cubicBezTo>
                    <a:pt x="793315" y="1058"/>
                    <a:pt x="799702" y="1912"/>
                    <a:pt x="806015" y="3175"/>
                  </a:cubicBezTo>
                  <a:cubicBezTo>
                    <a:pt x="810294" y="4031"/>
                    <a:pt x="815402" y="3510"/>
                    <a:pt x="818715" y="6350"/>
                  </a:cubicBezTo>
                  <a:cubicBezTo>
                    <a:pt x="825908" y="12516"/>
                    <a:pt x="832553" y="33127"/>
                    <a:pt x="834590" y="41275"/>
                  </a:cubicBezTo>
                  <a:cubicBezTo>
                    <a:pt x="835648" y="45508"/>
                    <a:pt x="835344" y="50344"/>
                    <a:pt x="837765" y="53975"/>
                  </a:cubicBezTo>
                  <a:cubicBezTo>
                    <a:pt x="839882" y="57150"/>
                    <a:pt x="844115" y="58208"/>
                    <a:pt x="847290" y="60325"/>
                  </a:cubicBezTo>
                  <a:cubicBezTo>
                    <a:pt x="848348" y="63500"/>
                    <a:pt x="849546" y="66632"/>
                    <a:pt x="850465" y="69850"/>
                  </a:cubicBezTo>
                  <a:cubicBezTo>
                    <a:pt x="851664" y="74046"/>
                    <a:pt x="851475" y="78761"/>
                    <a:pt x="853640" y="82550"/>
                  </a:cubicBezTo>
                  <a:cubicBezTo>
                    <a:pt x="855868" y="86449"/>
                    <a:pt x="859990" y="88900"/>
                    <a:pt x="863165" y="92075"/>
                  </a:cubicBezTo>
                  <a:cubicBezTo>
                    <a:pt x="872689" y="130173"/>
                    <a:pt x="868586" y="108726"/>
                    <a:pt x="863165" y="187325"/>
                  </a:cubicBezTo>
                  <a:cubicBezTo>
                    <a:pt x="862935" y="190664"/>
                    <a:pt x="860909" y="193632"/>
                    <a:pt x="859990" y="196850"/>
                  </a:cubicBezTo>
                  <a:cubicBezTo>
                    <a:pt x="858634" y="201597"/>
                    <a:pt x="856178" y="214000"/>
                    <a:pt x="853640" y="219075"/>
                  </a:cubicBezTo>
                  <a:cubicBezTo>
                    <a:pt x="851933" y="222488"/>
                    <a:pt x="849407" y="225425"/>
                    <a:pt x="847290" y="228600"/>
                  </a:cubicBezTo>
                  <a:cubicBezTo>
                    <a:pt x="846137" y="237820"/>
                    <a:pt x="844873" y="256211"/>
                    <a:pt x="840940" y="266700"/>
                  </a:cubicBezTo>
                  <a:cubicBezTo>
                    <a:pt x="839278" y="271132"/>
                    <a:pt x="837025" y="275341"/>
                    <a:pt x="834590" y="279400"/>
                  </a:cubicBezTo>
                  <a:cubicBezTo>
                    <a:pt x="830663" y="285944"/>
                    <a:pt x="824303" y="291210"/>
                    <a:pt x="821890" y="298450"/>
                  </a:cubicBezTo>
                  <a:cubicBezTo>
                    <a:pt x="820832" y="301625"/>
                    <a:pt x="819634" y="304757"/>
                    <a:pt x="818715" y="307975"/>
                  </a:cubicBezTo>
                  <a:cubicBezTo>
                    <a:pt x="817516" y="312171"/>
                    <a:pt x="817072" y="316589"/>
                    <a:pt x="815540" y="320675"/>
                  </a:cubicBezTo>
                  <a:cubicBezTo>
                    <a:pt x="813878" y="325107"/>
                    <a:pt x="811307" y="329142"/>
                    <a:pt x="809190" y="333375"/>
                  </a:cubicBezTo>
                  <a:cubicBezTo>
                    <a:pt x="808132" y="343958"/>
                    <a:pt x="806574" y="354504"/>
                    <a:pt x="806015" y="365125"/>
                  </a:cubicBezTo>
                  <a:cubicBezTo>
                    <a:pt x="804457" y="394736"/>
                    <a:pt x="805446" y="424488"/>
                    <a:pt x="802840" y="454025"/>
                  </a:cubicBezTo>
                  <a:cubicBezTo>
                    <a:pt x="802252" y="460693"/>
                    <a:pt x="798413" y="466664"/>
                    <a:pt x="796490" y="473075"/>
                  </a:cubicBezTo>
                  <a:cubicBezTo>
                    <a:pt x="782095" y="521059"/>
                    <a:pt x="809416" y="437473"/>
                    <a:pt x="786965" y="504825"/>
                  </a:cubicBezTo>
                  <a:cubicBezTo>
                    <a:pt x="785907" y="508000"/>
                    <a:pt x="786157" y="511983"/>
                    <a:pt x="783790" y="514350"/>
                  </a:cubicBezTo>
                  <a:cubicBezTo>
                    <a:pt x="780615" y="517525"/>
                    <a:pt x="776959" y="520283"/>
                    <a:pt x="774265" y="523875"/>
                  </a:cubicBezTo>
                  <a:cubicBezTo>
                    <a:pt x="770562" y="528812"/>
                    <a:pt x="768011" y="534517"/>
                    <a:pt x="764740" y="539750"/>
                  </a:cubicBezTo>
                  <a:cubicBezTo>
                    <a:pt x="762718" y="542986"/>
                    <a:pt x="761088" y="546577"/>
                    <a:pt x="758390" y="549275"/>
                  </a:cubicBezTo>
                  <a:cubicBezTo>
                    <a:pt x="755692" y="551973"/>
                    <a:pt x="752040" y="553508"/>
                    <a:pt x="748865" y="555625"/>
                  </a:cubicBezTo>
                  <a:cubicBezTo>
                    <a:pt x="747847" y="558679"/>
                    <a:pt x="738926" y="586684"/>
                    <a:pt x="736165" y="590550"/>
                  </a:cubicBezTo>
                  <a:cubicBezTo>
                    <a:pt x="733947" y="593655"/>
                    <a:pt x="729815" y="594783"/>
                    <a:pt x="726640" y="596900"/>
                  </a:cubicBezTo>
                  <a:cubicBezTo>
                    <a:pt x="724523" y="601133"/>
                    <a:pt x="723320" y="605964"/>
                    <a:pt x="720290" y="609600"/>
                  </a:cubicBezTo>
                  <a:cubicBezTo>
                    <a:pt x="717847" y="612531"/>
                    <a:pt x="713662" y="613467"/>
                    <a:pt x="710765" y="615950"/>
                  </a:cubicBezTo>
                  <a:cubicBezTo>
                    <a:pt x="706219" y="619846"/>
                    <a:pt x="701741" y="623924"/>
                    <a:pt x="698065" y="628650"/>
                  </a:cubicBezTo>
                  <a:cubicBezTo>
                    <a:pt x="679507" y="652510"/>
                    <a:pt x="698046" y="638188"/>
                    <a:pt x="679015" y="650875"/>
                  </a:cubicBezTo>
                  <a:cubicBezTo>
                    <a:pt x="675409" y="656283"/>
                    <a:pt x="667078" y="669162"/>
                    <a:pt x="663140" y="673100"/>
                  </a:cubicBezTo>
                  <a:cubicBezTo>
                    <a:pt x="647006" y="689234"/>
                    <a:pt x="659694" y="668169"/>
                    <a:pt x="644090" y="688975"/>
                  </a:cubicBezTo>
                  <a:cubicBezTo>
                    <a:pt x="629094" y="708969"/>
                    <a:pt x="642453" y="702221"/>
                    <a:pt x="625040" y="708025"/>
                  </a:cubicBezTo>
                  <a:cubicBezTo>
                    <a:pt x="606964" y="744177"/>
                    <a:pt x="630706" y="701944"/>
                    <a:pt x="609165" y="727075"/>
                  </a:cubicBezTo>
                  <a:cubicBezTo>
                    <a:pt x="605149" y="731760"/>
                    <a:pt x="602953" y="737744"/>
                    <a:pt x="599640" y="742950"/>
                  </a:cubicBezTo>
                  <a:cubicBezTo>
                    <a:pt x="595543" y="749389"/>
                    <a:pt x="591173" y="755650"/>
                    <a:pt x="586940" y="762000"/>
                  </a:cubicBezTo>
                  <a:cubicBezTo>
                    <a:pt x="584823" y="765175"/>
                    <a:pt x="581797" y="767905"/>
                    <a:pt x="580590" y="771525"/>
                  </a:cubicBezTo>
                  <a:lnTo>
                    <a:pt x="577415" y="781050"/>
                  </a:lnTo>
                  <a:cubicBezTo>
                    <a:pt x="577146" y="782932"/>
                    <a:pt x="575095" y="806755"/>
                    <a:pt x="571065" y="812800"/>
                  </a:cubicBezTo>
                  <a:cubicBezTo>
                    <a:pt x="568574" y="816536"/>
                    <a:pt x="564150" y="818671"/>
                    <a:pt x="561540" y="822325"/>
                  </a:cubicBezTo>
                  <a:cubicBezTo>
                    <a:pt x="558789" y="826176"/>
                    <a:pt x="557698" y="831011"/>
                    <a:pt x="555190" y="835025"/>
                  </a:cubicBezTo>
                  <a:cubicBezTo>
                    <a:pt x="552385" y="839512"/>
                    <a:pt x="548840" y="843492"/>
                    <a:pt x="545665" y="847725"/>
                  </a:cubicBezTo>
                  <a:cubicBezTo>
                    <a:pt x="537869" y="878910"/>
                    <a:pt x="549156" y="840743"/>
                    <a:pt x="532965" y="873125"/>
                  </a:cubicBezTo>
                  <a:cubicBezTo>
                    <a:pt x="529972" y="879112"/>
                    <a:pt x="530328" y="886606"/>
                    <a:pt x="526615" y="892175"/>
                  </a:cubicBezTo>
                  <a:cubicBezTo>
                    <a:pt x="522382" y="898525"/>
                    <a:pt x="516328" y="903985"/>
                    <a:pt x="513915" y="911225"/>
                  </a:cubicBezTo>
                  <a:cubicBezTo>
                    <a:pt x="506358" y="933895"/>
                    <a:pt x="511278" y="924706"/>
                    <a:pt x="501215" y="939800"/>
                  </a:cubicBezTo>
                  <a:cubicBezTo>
                    <a:pt x="499098" y="948267"/>
                    <a:pt x="497625" y="956921"/>
                    <a:pt x="494865" y="965200"/>
                  </a:cubicBezTo>
                  <a:cubicBezTo>
                    <a:pt x="493807" y="968375"/>
                    <a:pt x="493187" y="971732"/>
                    <a:pt x="491690" y="974725"/>
                  </a:cubicBezTo>
                  <a:cubicBezTo>
                    <a:pt x="489983" y="978138"/>
                    <a:pt x="487457" y="981075"/>
                    <a:pt x="485340" y="984250"/>
                  </a:cubicBezTo>
                  <a:cubicBezTo>
                    <a:pt x="479486" y="1007665"/>
                    <a:pt x="485777" y="986406"/>
                    <a:pt x="475815" y="1009650"/>
                  </a:cubicBezTo>
                  <a:cubicBezTo>
                    <a:pt x="468182" y="1027460"/>
                    <a:pt x="478324" y="1010815"/>
                    <a:pt x="466290" y="1031875"/>
                  </a:cubicBezTo>
                  <a:cubicBezTo>
                    <a:pt x="464397" y="1035188"/>
                    <a:pt x="461647" y="1037987"/>
                    <a:pt x="459940" y="1041400"/>
                  </a:cubicBezTo>
                  <a:cubicBezTo>
                    <a:pt x="458443" y="1044393"/>
                    <a:pt x="458262" y="1047932"/>
                    <a:pt x="456765" y="1050925"/>
                  </a:cubicBezTo>
                  <a:cubicBezTo>
                    <a:pt x="455058" y="1054338"/>
                    <a:pt x="452122" y="1057037"/>
                    <a:pt x="450415" y="1060450"/>
                  </a:cubicBezTo>
                  <a:cubicBezTo>
                    <a:pt x="447747" y="1065785"/>
                    <a:pt x="445591" y="1077589"/>
                    <a:pt x="444065" y="1082675"/>
                  </a:cubicBezTo>
                  <a:cubicBezTo>
                    <a:pt x="442142" y="1089086"/>
                    <a:pt x="439832" y="1095375"/>
                    <a:pt x="437715" y="1101725"/>
                  </a:cubicBezTo>
                  <a:cubicBezTo>
                    <a:pt x="434153" y="1112411"/>
                    <a:pt x="434467" y="1112965"/>
                    <a:pt x="428190" y="1123950"/>
                  </a:cubicBezTo>
                  <a:cubicBezTo>
                    <a:pt x="426297" y="1127263"/>
                    <a:pt x="424820" y="1131091"/>
                    <a:pt x="421840" y="1133475"/>
                  </a:cubicBezTo>
                  <a:cubicBezTo>
                    <a:pt x="419227" y="1135566"/>
                    <a:pt x="415490" y="1135592"/>
                    <a:pt x="412315" y="1136650"/>
                  </a:cubicBezTo>
                  <a:cubicBezTo>
                    <a:pt x="398557" y="1135592"/>
                    <a:pt x="384732" y="1135187"/>
                    <a:pt x="371040" y="1133475"/>
                  </a:cubicBezTo>
                  <a:cubicBezTo>
                    <a:pt x="367719" y="1133060"/>
                    <a:pt x="364782" y="1131026"/>
                    <a:pt x="361515" y="1130300"/>
                  </a:cubicBezTo>
                  <a:cubicBezTo>
                    <a:pt x="327988" y="1122850"/>
                    <a:pt x="354382" y="1131097"/>
                    <a:pt x="332940" y="1123950"/>
                  </a:cubicBezTo>
                  <a:cubicBezTo>
                    <a:pt x="330823" y="1120775"/>
                    <a:pt x="328297" y="1117838"/>
                    <a:pt x="326590" y="1114425"/>
                  </a:cubicBezTo>
                  <a:cubicBezTo>
                    <a:pt x="317536" y="1096317"/>
                    <a:pt x="326869" y="1076581"/>
                    <a:pt x="329765" y="1057275"/>
                  </a:cubicBezTo>
                  <a:cubicBezTo>
                    <a:pt x="330075" y="1055207"/>
                    <a:pt x="333417" y="1035922"/>
                    <a:pt x="336115" y="1031875"/>
                  </a:cubicBezTo>
                  <a:cubicBezTo>
                    <a:pt x="338606" y="1028139"/>
                    <a:pt x="342465" y="1025525"/>
                    <a:pt x="345640" y="1022350"/>
                  </a:cubicBezTo>
                  <a:cubicBezTo>
                    <a:pt x="346698" y="1016000"/>
                    <a:pt x="347121" y="1009511"/>
                    <a:pt x="348815" y="1003300"/>
                  </a:cubicBezTo>
                  <a:cubicBezTo>
                    <a:pt x="364479" y="945865"/>
                    <a:pt x="347126" y="1027621"/>
                    <a:pt x="358340" y="971550"/>
                  </a:cubicBezTo>
                  <a:cubicBezTo>
                    <a:pt x="359147" y="961053"/>
                    <a:pt x="358549" y="925199"/>
                    <a:pt x="367865" y="911225"/>
                  </a:cubicBezTo>
                  <a:lnTo>
                    <a:pt x="374215" y="901700"/>
                  </a:lnTo>
                  <a:cubicBezTo>
                    <a:pt x="375273" y="897467"/>
                    <a:pt x="376191" y="893196"/>
                    <a:pt x="377390" y="889000"/>
                  </a:cubicBezTo>
                  <a:cubicBezTo>
                    <a:pt x="378309" y="885782"/>
                    <a:pt x="379753" y="882722"/>
                    <a:pt x="380565" y="879475"/>
                  </a:cubicBezTo>
                  <a:cubicBezTo>
                    <a:pt x="381874" y="874240"/>
                    <a:pt x="382033" y="868720"/>
                    <a:pt x="383740" y="863600"/>
                  </a:cubicBezTo>
                  <a:cubicBezTo>
                    <a:pt x="385237" y="859110"/>
                    <a:pt x="388428" y="855332"/>
                    <a:pt x="390090" y="850900"/>
                  </a:cubicBezTo>
                  <a:cubicBezTo>
                    <a:pt x="391622" y="846814"/>
                    <a:pt x="391546" y="842211"/>
                    <a:pt x="393265" y="838200"/>
                  </a:cubicBezTo>
                  <a:cubicBezTo>
                    <a:pt x="404103" y="812912"/>
                    <a:pt x="396101" y="843677"/>
                    <a:pt x="402790" y="819150"/>
                  </a:cubicBezTo>
                  <a:cubicBezTo>
                    <a:pt x="405086" y="810730"/>
                    <a:pt x="407023" y="802217"/>
                    <a:pt x="409140" y="793750"/>
                  </a:cubicBezTo>
                  <a:cubicBezTo>
                    <a:pt x="410198" y="789517"/>
                    <a:pt x="409894" y="784681"/>
                    <a:pt x="412315" y="781050"/>
                  </a:cubicBezTo>
                  <a:lnTo>
                    <a:pt x="418665" y="771525"/>
                  </a:lnTo>
                  <a:cubicBezTo>
                    <a:pt x="419723" y="764117"/>
                    <a:pt x="420501" y="756663"/>
                    <a:pt x="421840" y="749300"/>
                  </a:cubicBezTo>
                  <a:cubicBezTo>
                    <a:pt x="422621" y="745007"/>
                    <a:pt x="424234" y="740893"/>
                    <a:pt x="425015" y="736600"/>
                  </a:cubicBezTo>
                  <a:cubicBezTo>
                    <a:pt x="426354" y="729237"/>
                    <a:pt x="427132" y="721783"/>
                    <a:pt x="428190" y="714375"/>
                  </a:cubicBezTo>
                  <a:cubicBezTo>
                    <a:pt x="427132" y="694267"/>
                    <a:pt x="426838" y="674103"/>
                    <a:pt x="425015" y="654050"/>
                  </a:cubicBezTo>
                  <a:cubicBezTo>
                    <a:pt x="424712" y="650717"/>
                    <a:pt x="423337" y="647518"/>
                    <a:pt x="421840" y="644525"/>
                  </a:cubicBezTo>
                  <a:cubicBezTo>
                    <a:pt x="420133" y="641112"/>
                    <a:pt x="418188" y="637698"/>
                    <a:pt x="415490" y="635000"/>
                  </a:cubicBezTo>
                  <a:cubicBezTo>
                    <a:pt x="412792" y="632302"/>
                    <a:pt x="409140" y="630767"/>
                    <a:pt x="405965" y="628650"/>
                  </a:cubicBezTo>
                  <a:cubicBezTo>
                    <a:pt x="403848" y="625475"/>
                    <a:pt x="402313" y="621823"/>
                    <a:pt x="399615" y="619125"/>
                  </a:cubicBezTo>
                  <a:cubicBezTo>
                    <a:pt x="392610" y="612120"/>
                    <a:pt x="386759" y="611682"/>
                    <a:pt x="377390" y="609600"/>
                  </a:cubicBezTo>
                  <a:cubicBezTo>
                    <a:pt x="372122" y="608429"/>
                    <a:pt x="366807" y="607483"/>
                    <a:pt x="361515" y="606425"/>
                  </a:cubicBezTo>
                  <a:cubicBezTo>
                    <a:pt x="351990" y="607483"/>
                    <a:pt x="341625" y="605547"/>
                    <a:pt x="332940" y="609600"/>
                  </a:cubicBezTo>
                  <a:cubicBezTo>
                    <a:pt x="324802" y="613398"/>
                    <a:pt x="313890" y="628650"/>
                    <a:pt x="313890" y="628650"/>
                  </a:cubicBezTo>
                  <a:cubicBezTo>
                    <a:pt x="305910" y="652591"/>
                    <a:pt x="316675" y="623081"/>
                    <a:pt x="304365" y="647700"/>
                  </a:cubicBezTo>
                  <a:cubicBezTo>
                    <a:pt x="295175" y="666080"/>
                    <a:pt x="309721" y="648694"/>
                    <a:pt x="291665" y="666750"/>
                  </a:cubicBezTo>
                  <a:cubicBezTo>
                    <a:pt x="290607" y="669925"/>
                    <a:pt x="290115" y="673349"/>
                    <a:pt x="288490" y="676275"/>
                  </a:cubicBezTo>
                  <a:cubicBezTo>
                    <a:pt x="284784" y="682946"/>
                    <a:pt x="275790" y="695325"/>
                    <a:pt x="275790" y="695325"/>
                  </a:cubicBezTo>
                  <a:cubicBezTo>
                    <a:pt x="274732" y="700617"/>
                    <a:pt x="274510" y="706147"/>
                    <a:pt x="272615" y="711200"/>
                  </a:cubicBezTo>
                  <a:cubicBezTo>
                    <a:pt x="262907" y="737087"/>
                    <a:pt x="266849" y="698173"/>
                    <a:pt x="259915" y="739775"/>
                  </a:cubicBezTo>
                  <a:cubicBezTo>
                    <a:pt x="256190" y="762126"/>
                    <a:pt x="258776" y="752718"/>
                    <a:pt x="253565" y="768350"/>
                  </a:cubicBezTo>
                  <a:cubicBezTo>
                    <a:pt x="245206" y="826862"/>
                    <a:pt x="253232" y="795697"/>
                    <a:pt x="240865" y="828675"/>
                  </a:cubicBezTo>
                  <a:cubicBezTo>
                    <a:pt x="237766" y="836938"/>
                    <a:pt x="238084" y="840981"/>
                    <a:pt x="231340" y="847725"/>
                  </a:cubicBezTo>
                  <a:cubicBezTo>
                    <a:pt x="223165" y="855900"/>
                    <a:pt x="217298" y="854978"/>
                    <a:pt x="205940" y="857250"/>
                  </a:cubicBezTo>
                  <a:cubicBezTo>
                    <a:pt x="188884" y="868621"/>
                    <a:pt x="192034" y="868934"/>
                    <a:pt x="177365" y="873125"/>
                  </a:cubicBezTo>
                  <a:cubicBezTo>
                    <a:pt x="173169" y="874324"/>
                    <a:pt x="168898" y="875242"/>
                    <a:pt x="164665" y="876300"/>
                  </a:cubicBezTo>
                  <a:cubicBezTo>
                    <a:pt x="142830" y="890856"/>
                    <a:pt x="152855" y="886587"/>
                    <a:pt x="136090" y="892175"/>
                  </a:cubicBezTo>
                  <a:cubicBezTo>
                    <a:pt x="117995" y="910270"/>
                    <a:pt x="136251" y="895281"/>
                    <a:pt x="113865" y="904875"/>
                  </a:cubicBezTo>
                  <a:cubicBezTo>
                    <a:pt x="110358" y="906378"/>
                    <a:pt x="107926" y="909921"/>
                    <a:pt x="104340" y="911225"/>
                  </a:cubicBezTo>
                  <a:cubicBezTo>
                    <a:pt x="96138" y="914207"/>
                    <a:pt x="86746" y="913672"/>
                    <a:pt x="78940" y="917575"/>
                  </a:cubicBezTo>
                  <a:cubicBezTo>
                    <a:pt x="74707" y="919692"/>
                    <a:pt x="70349" y="921577"/>
                    <a:pt x="66240" y="923925"/>
                  </a:cubicBezTo>
                  <a:cubicBezTo>
                    <a:pt x="62927" y="925818"/>
                    <a:pt x="60484" y="929680"/>
                    <a:pt x="56715" y="930275"/>
                  </a:cubicBezTo>
                  <a:cubicBezTo>
                    <a:pt x="39956" y="932921"/>
                    <a:pt x="10677" y="924983"/>
                    <a:pt x="2740" y="9207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 name="文字方塊 3">
            <a:extLst>
              <a:ext uri="{FF2B5EF4-FFF2-40B4-BE49-F238E27FC236}">
                <a16:creationId xmlns:a16="http://schemas.microsoft.com/office/drawing/2014/main" id="{9AD66A80-3697-4339-B7E0-2B07EE454DB3}"/>
              </a:ext>
            </a:extLst>
          </p:cNvPr>
          <p:cNvSpPr txBox="1"/>
          <p:nvPr/>
        </p:nvSpPr>
        <p:spPr>
          <a:xfrm>
            <a:off x="1240606" y="2015071"/>
            <a:ext cx="2342308" cy="461665"/>
          </a:xfrm>
          <a:prstGeom prst="rect">
            <a:avLst/>
          </a:prstGeom>
          <a:noFill/>
        </p:spPr>
        <p:txBody>
          <a:bodyPr wrap="none" rtlCol="0">
            <a:spAutoFit/>
          </a:bodyPr>
          <a:lstStyle/>
          <a:p>
            <a:pPr algn="ctr"/>
            <a:r>
              <a:rPr lang="en-US" altLang="zh-TW" sz="2400" dirty="0"/>
              <a:t>Healthy Subject</a:t>
            </a:r>
            <a:endParaRPr lang="zh-TW" altLang="en-US" sz="2400" dirty="0"/>
          </a:p>
        </p:txBody>
      </p:sp>
      <p:sp>
        <p:nvSpPr>
          <p:cNvPr id="36" name="文字方塊 35">
            <a:extLst>
              <a:ext uri="{FF2B5EF4-FFF2-40B4-BE49-F238E27FC236}">
                <a16:creationId xmlns:a16="http://schemas.microsoft.com/office/drawing/2014/main" id="{6F0F91EB-86FB-4833-B596-3F057CD8B495}"/>
              </a:ext>
            </a:extLst>
          </p:cNvPr>
          <p:cNvSpPr txBox="1"/>
          <p:nvPr/>
        </p:nvSpPr>
        <p:spPr>
          <a:xfrm>
            <a:off x="5292080" y="2046237"/>
            <a:ext cx="2342308" cy="461665"/>
          </a:xfrm>
          <a:prstGeom prst="rect">
            <a:avLst/>
          </a:prstGeom>
          <a:noFill/>
        </p:spPr>
        <p:txBody>
          <a:bodyPr wrap="square" rtlCol="0">
            <a:spAutoFit/>
          </a:bodyPr>
          <a:lstStyle/>
          <a:p>
            <a:pPr algn="ctr"/>
            <a:r>
              <a:rPr lang="en-US" altLang="zh-TW" sz="2400" dirty="0"/>
              <a:t>PD Patient</a:t>
            </a:r>
            <a:endParaRPr lang="zh-TW" altLang="en-US" sz="2400" dirty="0"/>
          </a:p>
        </p:txBody>
      </p:sp>
      <p:pic>
        <p:nvPicPr>
          <p:cNvPr id="8" name="圖片 7">
            <a:extLst>
              <a:ext uri="{FF2B5EF4-FFF2-40B4-BE49-F238E27FC236}">
                <a16:creationId xmlns:a16="http://schemas.microsoft.com/office/drawing/2014/main" id="{40BA2E0C-A400-4C29-9203-1914A0894544}"/>
              </a:ext>
            </a:extLst>
          </p:cNvPr>
          <p:cNvPicPr>
            <a:picLocks noChangeAspect="1"/>
          </p:cNvPicPr>
          <p:nvPr/>
        </p:nvPicPr>
        <p:blipFill rotWithShape="1">
          <a:blip r:embed="rId4">
            <a:extLst>
              <a:ext uri="{28A0092B-C50C-407E-A947-70E740481C1C}">
                <a14:useLocalDpi xmlns:a14="http://schemas.microsoft.com/office/drawing/2010/main" val="0"/>
              </a:ext>
            </a:extLst>
          </a:blip>
          <a:srcRect l="39078" t="49586" r="37981" b="31110"/>
          <a:stretch/>
        </p:blipFill>
        <p:spPr>
          <a:xfrm>
            <a:off x="4960825" y="2476736"/>
            <a:ext cx="3141910" cy="2695461"/>
          </a:xfrm>
          <a:prstGeom prst="rect">
            <a:avLst/>
          </a:prstGeom>
        </p:spPr>
      </p:pic>
      <p:sp>
        <p:nvSpPr>
          <p:cNvPr id="9" name="手繪多邊形: 圖案 8">
            <a:extLst>
              <a:ext uri="{FF2B5EF4-FFF2-40B4-BE49-F238E27FC236}">
                <a16:creationId xmlns:a16="http://schemas.microsoft.com/office/drawing/2014/main" id="{3246E309-8ED5-4888-A06E-7C742A12397A}"/>
              </a:ext>
            </a:extLst>
          </p:cNvPr>
          <p:cNvSpPr/>
          <p:nvPr/>
        </p:nvSpPr>
        <p:spPr>
          <a:xfrm>
            <a:off x="5521325" y="3359150"/>
            <a:ext cx="762000" cy="695325"/>
          </a:xfrm>
          <a:custGeom>
            <a:avLst/>
            <a:gdLst>
              <a:gd name="connsiteX0" fmla="*/ 196850 w 762000"/>
              <a:gd name="connsiteY0" fmla="*/ 320675 h 695325"/>
              <a:gd name="connsiteX1" fmla="*/ 193675 w 762000"/>
              <a:gd name="connsiteY1" fmla="*/ 304800 h 695325"/>
              <a:gd name="connsiteX2" fmla="*/ 206375 w 762000"/>
              <a:gd name="connsiteY2" fmla="*/ 285750 h 695325"/>
              <a:gd name="connsiteX3" fmla="*/ 212725 w 762000"/>
              <a:gd name="connsiteY3" fmla="*/ 276225 h 695325"/>
              <a:gd name="connsiteX4" fmla="*/ 219075 w 762000"/>
              <a:gd name="connsiteY4" fmla="*/ 266700 h 695325"/>
              <a:gd name="connsiteX5" fmla="*/ 222250 w 762000"/>
              <a:gd name="connsiteY5" fmla="*/ 257175 h 695325"/>
              <a:gd name="connsiteX6" fmla="*/ 231775 w 762000"/>
              <a:gd name="connsiteY6" fmla="*/ 250825 h 695325"/>
              <a:gd name="connsiteX7" fmla="*/ 234950 w 762000"/>
              <a:gd name="connsiteY7" fmla="*/ 234950 h 695325"/>
              <a:gd name="connsiteX8" fmla="*/ 254000 w 762000"/>
              <a:gd name="connsiteY8" fmla="*/ 215900 h 695325"/>
              <a:gd name="connsiteX9" fmla="*/ 257175 w 762000"/>
              <a:gd name="connsiteY9" fmla="*/ 206375 h 695325"/>
              <a:gd name="connsiteX10" fmla="*/ 273050 w 762000"/>
              <a:gd name="connsiteY10" fmla="*/ 187325 h 695325"/>
              <a:gd name="connsiteX11" fmla="*/ 282575 w 762000"/>
              <a:gd name="connsiteY11" fmla="*/ 180975 h 695325"/>
              <a:gd name="connsiteX12" fmla="*/ 292100 w 762000"/>
              <a:gd name="connsiteY12" fmla="*/ 171450 h 695325"/>
              <a:gd name="connsiteX13" fmla="*/ 311150 w 762000"/>
              <a:gd name="connsiteY13" fmla="*/ 161925 h 695325"/>
              <a:gd name="connsiteX14" fmla="*/ 317500 w 762000"/>
              <a:gd name="connsiteY14" fmla="*/ 152400 h 695325"/>
              <a:gd name="connsiteX15" fmla="*/ 336550 w 762000"/>
              <a:gd name="connsiteY15" fmla="*/ 146050 h 695325"/>
              <a:gd name="connsiteX16" fmla="*/ 349250 w 762000"/>
              <a:gd name="connsiteY16" fmla="*/ 133350 h 695325"/>
              <a:gd name="connsiteX17" fmla="*/ 368300 w 762000"/>
              <a:gd name="connsiteY17" fmla="*/ 120650 h 695325"/>
              <a:gd name="connsiteX18" fmla="*/ 393700 w 762000"/>
              <a:gd name="connsiteY18" fmla="*/ 88900 h 695325"/>
              <a:gd name="connsiteX19" fmla="*/ 406400 w 762000"/>
              <a:gd name="connsiteY19" fmla="*/ 69850 h 695325"/>
              <a:gd name="connsiteX20" fmla="*/ 412750 w 762000"/>
              <a:gd name="connsiteY20" fmla="*/ 60325 h 695325"/>
              <a:gd name="connsiteX21" fmla="*/ 444500 w 762000"/>
              <a:gd name="connsiteY21" fmla="*/ 50800 h 695325"/>
              <a:gd name="connsiteX22" fmla="*/ 466725 w 762000"/>
              <a:gd name="connsiteY22" fmla="*/ 47625 h 695325"/>
              <a:gd name="connsiteX23" fmla="*/ 552450 w 762000"/>
              <a:gd name="connsiteY23" fmla="*/ 41275 h 695325"/>
              <a:gd name="connsiteX24" fmla="*/ 571500 w 762000"/>
              <a:gd name="connsiteY24" fmla="*/ 34925 h 695325"/>
              <a:gd name="connsiteX25" fmla="*/ 603250 w 762000"/>
              <a:gd name="connsiteY25" fmla="*/ 19050 h 695325"/>
              <a:gd name="connsiteX26" fmla="*/ 612775 w 762000"/>
              <a:gd name="connsiteY26" fmla="*/ 12700 h 695325"/>
              <a:gd name="connsiteX27" fmla="*/ 635000 w 762000"/>
              <a:gd name="connsiteY27" fmla="*/ 6350 h 695325"/>
              <a:gd name="connsiteX28" fmla="*/ 644525 w 762000"/>
              <a:gd name="connsiteY28" fmla="*/ 0 h 695325"/>
              <a:gd name="connsiteX29" fmla="*/ 669925 w 762000"/>
              <a:gd name="connsiteY29" fmla="*/ 3175 h 695325"/>
              <a:gd name="connsiteX30" fmla="*/ 685800 w 762000"/>
              <a:gd name="connsiteY30" fmla="*/ 19050 h 695325"/>
              <a:gd name="connsiteX31" fmla="*/ 704850 w 762000"/>
              <a:gd name="connsiteY31" fmla="*/ 31750 h 695325"/>
              <a:gd name="connsiteX32" fmla="*/ 723900 w 762000"/>
              <a:gd name="connsiteY32" fmla="*/ 50800 h 695325"/>
              <a:gd name="connsiteX33" fmla="*/ 736600 w 762000"/>
              <a:gd name="connsiteY33" fmla="*/ 69850 h 695325"/>
              <a:gd name="connsiteX34" fmla="*/ 739775 w 762000"/>
              <a:gd name="connsiteY34" fmla="*/ 79375 h 695325"/>
              <a:gd name="connsiteX35" fmla="*/ 749300 w 762000"/>
              <a:gd name="connsiteY35" fmla="*/ 85725 h 695325"/>
              <a:gd name="connsiteX36" fmla="*/ 758825 w 762000"/>
              <a:gd name="connsiteY36" fmla="*/ 114300 h 695325"/>
              <a:gd name="connsiteX37" fmla="*/ 762000 w 762000"/>
              <a:gd name="connsiteY37" fmla="*/ 123825 h 695325"/>
              <a:gd name="connsiteX38" fmla="*/ 755650 w 762000"/>
              <a:gd name="connsiteY38" fmla="*/ 161925 h 695325"/>
              <a:gd name="connsiteX39" fmla="*/ 746125 w 762000"/>
              <a:gd name="connsiteY39" fmla="*/ 180975 h 695325"/>
              <a:gd name="connsiteX40" fmla="*/ 736600 w 762000"/>
              <a:gd name="connsiteY40" fmla="*/ 187325 h 695325"/>
              <a:gd name="connsiteX41" fmla="*/ 714375 w 762000"/>
              <a:gd name="connsiteY41" fmla="*/ 212725 h 695325"/>
              <a:gd name="connsiteX42" fmla="*/ 708025 w 762000"/>
              <a:gd name="connsiteY42" fmla="*/ 222250 h 695325"/>
              <a:gd name="connsiteX43" fmla="*/ 685800 w 762000"/>
              <a:gd name="connsiteY43" fmla="*/ 228600 h 695325"/>
              <a:gd name="connsiteX44" fmla="*/ 657225 w 762000"/>
              <a:gd name="connsiteY44" fmla="*/ 244475 h 695325"/>
              <a:gd name="connsiteX45" fmla="*/ 647700 w 762000"/>
              <a:gd name="connsiteY45" fmla="*/ 247650 h 695325"/>
              <a:gd name="connsiteX46" fmla="*/ 641350 w 762000"/>
              <a:gd name="connsiteY46" fmla="*/ 257175 h 695325"/>
              <a:gd name="connsiteX47" fmla="*/ 622300 w 762000"/>
              <a:gd name="connsiteY47" fmla="*/ 266700 h 695325"/>
              <a:gd name="connsiteX48" fmla="*/ 612775 w 762000"/>
              <a:gd name="connsiteY48" fmla="*/ 273050 h 695325"/>
              <a:gd name="connsiteX49" fmla="*/ 609600 w 762000"/>
              <a:gd name="connsiteY49" fmla="*/ 282575 h 695325"/>
              <a:gd name="connsiteX50" fmla="*/ 600075 w 762000"/>
              <a:gd name="connsiteY50" fmla="*/ 288925 h 695325"/>
              <a:gd name="connsiteX51" fmla="*/ 590550 w 762000"/>
              <a:gd name="connsiteY51" fmla="*/ 298450 h 695325"/>
              <a:gd name="connsiteX52" fmla="*/ 574675 w 762000"/>
              <a:gd name="connsiteY52" fmla="*/ 317500 h 695325"/>
              <a:gd name="connsiteX53" fmla="*/ 542925 w 762000"/>
              <a:gd name="connsiteY53" fmla="*/ 346075 h 695325"/>
              <a:gd name="connsiteX54" fmla="*/ 527050 w 762000"/>
              <a:gd name="connsiteY54" fmla="*/ 358775 h 695325"/>
              <a:gd name="connsiteX55" fmla="*/ 517525 w 762000"/>
              <a:gd name="connsiteY55" fmla="*/ 365125 h 695325"/>
              <a:gd name="connsiteX56" fmla="*/ 498475 w 762000"/>
              <a:gd name="connsiteY56" fmla="*/ 371475 h 695325"/>
              <a:gd name="connsiteX57" fmla="*/ 495300 w 762000"/>
              <a:gd name="connsiteY57" fmla="*/ 381000 h 695325"/>
              <a:gd name="connsiteX58" fmla="*/ 476250 w 762000"/>
              <a:gd name="connsiteY58" fmla="*/ 390525 h 695325"/>
              <a:gd name="connsiteX59" fmla="*/ 457200 w 762000"/>
              <a:gd name="connsiteY59" fmla="*/ 400050 h 695325"/>
              <a:gd name="connsiteX60" fmla="*/ 441325 w 762000"/>
              <a:gd name="connsiteY60" fmla="*/ 415925 h 695325"/>
              <a:gd name="connsiteX61" fmla="*/ 431800 w 762000"/>
              <a:gd name="connsiteY61" fmla="*/ 434975 h 695325"/>
              <a:gd name="connsiteX62" fmla="*/ 425450 w 762000"/>
              <a:gd name="connsiteY62" fmla="*/ 447675 h 695325"/>
              <a:gd name="connsiteX63" fmla="*/ 431800 w 762000"/>
              <a:gd name="connsiteY63" fmla="*/ 476250 h 695325"/>
              <a:gd name="connsiteX64" fmla="*/ 438150 w 762000"/>
              <a:gd name="connsiteY64" fmla="*/ 485775 h 695325"/>
              <a:gd name="connsiteX65" fmla="*/ 441325 w 762000"/>
              <a:gd name="connsiteY65" fmla="*/ 495300 h 695325"/>
              <a:gd name="connsiteX66" fmla="*/ 438150 w 762000"/>
              <a:gd name="connsiteY66" fmla="*/ 558800 h 695325"/>
              <a:gd name="connsiteX67" fmla="*/ 415925 w 762000"/>
              <a:gd name="connsiteY67" fmla="*/ 571500 h 695325"/>
              <a:gd name="connsiteX68" fmla="*/ 390525 w 762000"/>
              <a:gd name="connsiteY68" fmla="*/ 590550 h 695325"/>
              <a:gd name="connsiteX69" fmla="*/ 377825 w 762000"/>
              <a:gd name="connsiteY69" fmla="*/ 600075 h 695325"/>
              <a:gd name="connsiteX70" fmla="*/ 374650 w 762000"/>
              <a:gd name="connsiteY70" fmla="*/ 609600 h 695325"/>
              <a:gd name="connsiteX71" fmla="*/ 361950 w 762000"/>
              <a:gd name="connsiteY71" fmla="*/ 631825 h 695325"/>
              <a:gd name="connsiteX72" fmla="*/ 358775 w 762000"/>
              <a:gd name="connsiteY72" fmla="*/ 641350 h 695325"/>
              <a:gd name="connsiteX73" fmla="*/ 352425 w 762000"/>
              <a:gd name="connsiteY73" fmla="*/ 650875 h 695325"/>
              <a:gd name="connsiteX74" fmla="*/ 336550 w 762000"/>
              <a:gd name="connsiteY74" fmla="*/ 676275 h 695325"/>
              <a:gd name="connsiteX75" fmla="*/ 330200 w 762000"/>
              <a:gd name="connsiteY75" fmla="*/ 685800 h 695325"/>
              <a:gd name="connsiteX76" fmla="*/ 292100 w 762000"/>
              <a:gd name="connsiteY76" fmla="*/ 695325 h 695325"/>
              <a:gd name="connsiteX77" fmla="*/ 254000 w 762000"/>
              <a:gd name="connsiteY77" fmla="*/ 688975 h 695325"/>
              <a:gd name="connsiteX78" fmla="*/ 244475 w 762000"/>
              <a:gd name="connsiteY78" fmla="*/ 682625 h 695325"/>
              <a:gd name="connsiteX79" fmla="*/ 231775 w 762000"/>
              <a:gd name="connsiteY79" fmla="*/ 676275 h 695325"/>
              <a:gd name="connsiteX80" fmla="*/ 206375 w 762000"/>
              <a:gd name="connsiteY80" fmla="*/ 669925 h 695325"/>
              <a:gd name="connsiteX81" fmla="*/ 196850 w 762000"/>
              <a:gd name="connsiteY81" fmla="*/ 666750 h 695325"/>
              <a:gd name="connsiteX82" fmla="*/ 184150 w 762000"/>
              <a:gd name="connsiteY82" fmla="*/ 663575 h 695325"/>
              <a:gd name="connsiteX83" fmla="*/ 174625 w 762000"/>
              <a:gd name="connsiteY83" fmla="*/ 654050 h 695325"/>
              <a:gd name="connsiteX84" fmla="*/ 155575 w 762000"/>
              <a:gd name="connsiteY84" fmla="*/ 647700 h 695325"/>
              <a:gd name="connsiteX85" fmla="*/ 139700 w 762000"/>
              <a:gd name="connsiteY85" fmla="*/ 628650 h 695325"/>
              <a:gd name="connsiteX86" fmla="*/ 127000 w 762000"/>
              <a:gd name="connsiteY86" fmla="*/ 625475 h 695325"/>
              <a:gd name="connsiteX87" fmla="*/ 41275 w 762000"/>
              <a:gd name="connsiteY87" fmla="*/ 625475 h 695325"/>
              <a:gd name="connsiteX88" fmla="*/ 28575 w 762000"/>
              <a:gd name="connsiteY88" fmla="*/ 606425 h 695325"/>
              <a:gd name="connsiteX89" fmla="*/ 12700 w 762000"/>
              <a:gd name="connsiteY89" fmla="*/ 587375 h 695325"/>
              <a:gd name="connsiteX90" fmla="*/ 9525 w 762000"/>
              <a:gd name="connsiteY90" fmla="*/ 577850 h 695325"/>
              <a:gd name="connsiteX91" fmla="*/ 3175 w 762000"/>
              <a:gd name="connsiteY91" fmla="*/ 568325 h 695325"/>
              <a:gd name="connsiteX92" fmla="*/ 0 w 762000"/>
              <a:gd name="connsiteY92" fmla="*/ 555625 h 695325"/>
              <a:gd name="connsiteX93" fmla="*/ 3175 w 762000"/>
              <a:gd name="connsiteY93" fmla="*/ 536575 h 695325"/>
              <a:gd name="connsiteX94" fmla="*/ 25400 w 762000"/>
              <a:gd name="connsiteY94" fmla="*/ 511175 h 695325"/>
              <a:gd name="connsiteX95" fmla="*/ 31750 w 762000"/>
              <a:gd name="connsiteY95" fmla="*/ 501650 h 695325"/>
              <a:gd name="connsiteX96" fmla="*/ 44450 w 762000"/>
              <a:gd name="connsiteY96" fmla="*/ 498475 h 695325"/>
              <a:gd name="connsiteX97" fmla="*/ 53975 w 762000"/>
              <a:gd name="connsiteY97" fmla="*/ 495300 h 695325"/>
              <a:gd name="connsiteX98" fmla="*/ 66675 w 762000"/>
              <a:gd name="connsiteY98" fmla="*/ 492125 h 695325"/>
              <a:gd name="connsiteX99" fmla="*/ 76200 w 762000"/>
              <a:gd name="connsiteY99" fmla="*/ 488950 h 695325"/>
              <a:gd name="connsiteX100" fmla="*/ 92075 w 762000"/>
              <a:gd name="connsiteY100" fmla="*/ 485775 h 695325"/>
              <a:gd name="connsiteX101" fmla="*/ 98425 w 762000"/>
              <a:gd name="connsiteY101" fmla="*/ 476250 h 695325"/>
              <a:gd name="connsiteX102" fmla="*/ 117475 w 762000"/>
              <a:gd name="connsiteY102" fmla="*/ 460375 h 695325"/>
              <a:gd name="connsiteX103" fmla="*/ 120650 w 762000"/>
              <a:gd name="connsiteY103" fmla="*/ 450850 h 695325"/>
              <a:gd name="connsiteX104" fmla="*/ 130175 w 762000"/>
              <a:gd name="connsiteY104" fmla="*/ 431800 h 695325"/>
              <a:gd name="connsiteX105" fmla="*/ 120650 w 762000"/>
              <a:gd name="connsiteY105" fmla="*/ 400050 h 695325"/>
              <a:gd name="connsiteX106" fmla="*/ 114300 w 762000"/>
              <a:gd name="connsiteY106" fmla="*/ 390525 h 695325"/>
              <a:gd name="connsiteX107" fmla="*/ 117475 w 762000"/>
              <a:gd name="connsiteY107" fmla="*/ 371475 h 695325"/>
              <a:gd name="connsiteX108" fmla="*/ 139700 w 762000"/>
              <a:gd name="connsiteY108" fmla="*/ 361950 h 695325"/>
              <a:gd name="connsiteX109" fmla="*/ 158750 w 762000"/>
              <a:gd name="connsiteY109" fmla="*/ 352425 h 695325"/>
              <a:gd name="connsiteX110" fmla="*/ 180975 w 762000"/>
              <a:gd name="connsiteY110" fmla="*/ 342900 h 695325"/>
              <a:gd name="connsiteX111" fmla="*/ 187325 w 762000"/>
              <a:gd name="connsiteY111" fmla="*/ 330200 h 695325"/>
              <a:gd name="connsiteX112" fmla="*/ 196850 w 762000"/>
              <a:gd name="connsiteY112" fmla="*/ 327025 h 695325"/>
              <a:gd name="connsiteX113" fmla="*/ 209550 w 762000"/>
              <a:gd name="connsiteY113" fmla="*/ 314325 h 695325"/>
              <a:gd name="connsiteX114" fmla="*/ 219075 w 762000"/>
              <a:gd name="connsiteY114" fmla="*/ 282575 h 695325"/>
              <a:gd name="connsiteX115" fmla="*/ 225425 w 762000"/>
              <a:gd name="connsiteY115" fmla="*/ 27622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762000" h="695325">
                <a:moveTo>
                  <a:pt x="196850" y="320675"/>
                </a:moveTo>
                <a:cubicBezTo>
                  <a:pt x="195792" y="315383"/>
                  <a:pt x="192255" y="310006"/>
                  <a:pt x="193675" y="304800"/>
                </a:cubicBezTo>
                <a:cubicBezTo>
                  <a:pt x="195683" y="297437"/>
                  <a:pt x="202142" y="292100"/>
                  <a:pt x="206375" y="285750"/>
                </a:cubicBezTo>
                <a:lnTo>
                  <a:pt x="212725" y="276225"/>
                </a:lnTo>
                <a:cubicBezTo>
                  <a:pt x="214842" y="273050"/>
                  <a:pt x="217868" y="270320"/>
                  <a:pt x="219075" y="266700"/>
                </a:cubicBezTo>
                <a:cubicBezTo>
                  <a:pt x="220133" y="263525"/>
                  <a:pt x="220159" y="259788"/>
                  <a:pt x="222250" y="257175"/>
                </a:cubicBezTo>
                <a:cubicBezTo>
                  <a:pt x="224634" y="254195"/>
                  <a:pt x="228600" y="252942"/>
                  <a:pt x="231775" y="250825"/>
                </a:cubicBezTo>
                <a:cubicBezTo>
                  <a:pt x="232833" y="245533"/>
                  <a:pt x="232053" y="239503"/>
                  <a:pt x="234950" y="234950"/>
                </a:cubicBezTo>
                <a:cubicBezTo>
                  <a:pt x="239771" y="227374"/>
                  <a:pt x="254000" y="215900"/>
                  <a:pt x="254000" y="215900"/>
                </a:cubicBezTo>
                <a:cubicBezTo>
                  <a:pt x="255058" y="212725"/>
                  <a:pt x="255678" y="209368"/>
                  <a:pt x="257175" y="206375"/>
                </a:cubicBezTo>
                <a:cubicBezTo>
                  <a:pt x="260743" y="199239"/>
                  <a:pt x="267031" y="192341"/>
                  <a:pt x="273050" y="187325"/>
                </a:cubicBezTo>
                <a:cubicBezTo>
                  <a:pt x="275981" y="184882"/>
                  <a:pt x="279644" y="183418"/>
                  <a:pt x="282575" y="180975"/>
                </a:cubicBezTo>
                <a:cubicBezTo>
                  <a:pt x="286024" y="178100"/>
                  <a:pt x="288651" y="174325"/>
                  <a:pt x="292100" y="171450"/>
                </a:cubicBezTo>
                <a:cubicBezTo>
                  <a:pt x="300306" y="164611"/>
                  <a:pt x="301604" y="165107"/>
                  <a:pt x="311150" y="161925"/>
                </a:cubicBezTo>
                <a:cubicBezTo>
                  <a:pt x="313267" y="158750"/>
                  <a:pt x="314264" y="154422"/>
                  <a:pt x="317500" y="152400"/>
                </a:cubicBezTo>
                <a:cubicBezTo>
                  <a:pt x="323176" y="148852"/>
                  <a:pt x="336550" y="146050"/>
                  <a:pt x="336550" y="146050"/>
                </a:cubicBezTo>
                <a:cubicBezTo>
                  <a:pt x="340783" y="141817"/>
                  <a:pt x="344575" y="137090"/>
                  <a:pt x="349250" y="133350"/>
                </a:cubicBezTo>
                <a:cubicBezTo>
                  <a:pt x="355209" y="128582"/>
                  <a:pt x="368300" y="120650"/>
                  <a:pt x="368300" y="120650"/>
                </a:cubicBezTo>
                <a:cubicBezTo>
                  <a:pt x="407389" y="62016"/>
                  <a:pt x="357507" y="134141"/>
                  <a:pt x="393700" y="88900"/>
                </a:cubicBezTo>
                <a:cubicBezTo>
                  <a:pt x="398468" y="82941"/>
                  <a:pt x="402167" y="76200"/>
                  <a:pt x="406400" y="69850"/>
                </a:cubicBezTo>
                <a:cubicBezTo>
                  <a:pt x="408517" y="66675"/>
                  <a:pt x="409130" y="61532"/>
                  <a:pt x="412750" y="60325"/>
                </a:cubicBezTo>
                <a:cubicBezTo>
                  <a:pt x="422691" y="57011"/>
                  <a:pt x="433943" y="52719"/>
                  <a:pt x="444500" y="50800"/>
                </a:cubicBezTo>
                <a:cubicBezTo>
                  <a:pt x="451863" y="49461"/>
                  <a:pt x="459270" y="48283"/>
                  <a:pt x="466725" y="47625"/>
                </a:cubicBezTo>
                <a:cubicBezTo>
                  <a:pt x="495267" y="45107"/>
                  <a:pt x="523875" y="43392"/>
                  <a:pt x="552450" y="41275"/>
                </a:cubicBezTo>
                <a:cubicBezTo>
                  <a:pt x="558800" y="39158"/>
                  <a:pt x="565931" y="38638"/>
                  <a:pt x="571500" y="34925"/>
                </a:cubicBezTo>
                <a:cubicBezTo>
                  <a:pt x="594181" y="19804"/>
                  <a:pt x="583146" y="24076"/>
                  <a:pt x="603250" y="19050"/>
                </a:cubicBezTo>
                <a:cubicBezTo>
                  <a:pt x="606425" y="16933"/>
                  <a:pt x="609268" y="14203"/>
                  <a:pt x="612775" y="12700"/>
                </a:cubicBezTo>
                <a:cubicBezTo>
                  <a:pt x="627017" y="6596"/>
                  <a:pt x="622643" y="12529"/>
                  <a:pt x="635000" y="6350"/>
                </a:cubicBezTo>
                <a:cubicBezTo>
                  <a:pt x="638413" y="4643"/>
                  <a:pt x="641350" y="2117"/>
                  <a:pt x="644525" y="0"/>
                </a:cubicBezTo>
                <a:cubicBezTo>
                  <a:pt x="652992" y="1058"/>
                  <a:pt x="661693" y="930"/>
                  <a:pt x="669925" y="3175"/>
                </a:cubicBezTo>
                <a:cubicBezTo>
                  <a:pt x="679969" y="5914"/>
                  <a:pt x="679990" y="12077"/>
                  <a:pt x="685800" y="19050"/>
                </a:cubicBezTo>
                <a:cubicBezTo>
                  <a:pt x="694947" y="30027"/>
                  <a:pt x="693111" y="27837"/>
                  <a:pt x="704850" y="31750"/>
                </a:cubicBezTo>
                <a:cubicBezTo>
                  <a:pt x="711200" y="38100"/>
                  <a:pt x="718919" y="43328"/>
                  <a:pt x="723900" y="50800"/>
                </a:cubicBezTo>
                <a:cubicBezTo>
                  <a:pt x="728133" y="57150"/>
                  <a:pt x="734187" y="62610"/>
                  <a:pt x="736600" y="69850"/>
                </a:cubicBezTo>
                <a:cubicBezTo>
                  <a:pt x="737658" y="73025"/>
                  <a:pt x="737684" y="76762"/>
                  <a:pt x="739775" y="79375"/>
                </a:cubicBezTo>
                <a:cubicBezTo>
                  <a:pt x="742159" y="82355"/>
                  <a:pt x="746125" y="83608"/>
                  <a:pt x="749300" y="85725"/>
                </a:cubicBezTo>
                <a:lnTo>
                  <a:pt x="758825" y="114300"/>
                </a:lnTo>
                <a:lnTo>
                  <a:pt x="762000" y="123825"/>
                </a:lnTo>
                <a:cubicBezTo>
                  <a:pt x="759423" y="144439"/>
                  <a:pt x="760312" y="145609"/>
                  <a:pt x="755650" y="161925"/>
                </a:cubicBezTo>
                <a:cubicBezTo>
                  <a:pt x="753584" y="169155"/>
                  <a:pt x="751691" y="175409"/>
                  <a:pt x="746125" y="180975"/>
                </a:cubicBezTo>
                <a:cubicBezTo>
                  <a:pt x="743427" y="183673"/>
                  <a:pt x="739775" y="185208"/>
                  <a:pt x="736600" y="187325"/>
                </a:cubicBezTo>
                <a:cubicBezTo>
                  <a:pt x="721783" y="209550"/>
                  <a:pt x="730250" y="202142"/>
                  <a:pt x="714375" y="212725"/>
                </a:cubicBezTo>
                <a:cubicBezTo>
                  <a:pt x="712258" y="215900"/>
                  <a:pt x="711005" y="219866"/>
                  <a:pt x="708025" y="222250"/>
                </a:cubicBezTo>
                <a:cubicBezTo>
                  <a:pt x="705955" y="223906"/>
                  <a:pt x="686630" y="228393"/>
                  <a:pt x="685800" y="228600"/>
                </a:cubicBezTo>
                <a:cubicBezTo>
                  <a:pt x="671542" y="242858"/>
                  <a:pt x="680535" y="236705"/>
                  <a:pt x="657225" y="244475"/>
                </a:cubicBezTo>
                <a:lnTo>
                  <a:pt x="647700" y="247650"/>
                </a:lnTo>
                <a:cubicBezTo>
                  <a:pt x="645583" y="250825"/>
                  <a:pt x="644048" y="254477"/>
                  <a:pt x="641350" y="257175"/>
                </a:cubicBezTo>
                <a:cubicBezTo>
                  <a:pt x="632251" y="266274"/>
                  <a:pt x="632629" y="261535"/>
                  <a:pt x="622300" y="266700"/>
                </a:cubicBezTo>
                <a:cubicBezTo>
                  <a:pt x="618887" y="268407"/>
                  <a:pt x="615950" y="270933"/>
                  <a:pt x="612775" y="273050"/>
                </a:cubicBezTo>
                <a:cubicBezTo>
                  <a:pt x="611717" y="276225"/>
                  <a:pt x="611691" y="279962"/>
                  <a:pt x="609600" y="282575"/>
                </a:cubicBezTo>
                <a:cubicBezTo>
                  <a:pt x="607216" y="285555"/>
                  <a:pt x="603006" y="286482"/>
                  <a:pt x="600075" y="288925"/>
                </a:cubicBezTo>
                <a:cubicBezTo>
                  <a:pt x="596626" y="291800"/>
                  <a:pt x="593725" y="295275"/>
                  <a:pt x="590550" y="298450"/>
                </a:cubicBezTo>
                <a:cubicBezTo>
                  <a:pt x="584962" y="315215"/>
                  <a:pt x="591222" y="302457"/>
                  <a:pt x="574675" y="317500"/>
                </a:cubicBezTo>
                <a:cubicBezTo>
                  <a:pt x="540406" y="348654"/>
                  <a:pt x="564571" y="331644"/>
                  <a:pt x="542925" y="346075"/>
                </a:cubicBezTo>
                <a:cubicBezTo>
                  <a:pt x="532221" y="362132"/>
                  <a:pt x="542386" y="351107"/>
                  <a:pt x="527050" y="358775"/>
                </a:cubicBezTo>
                <a:cubicBezTo>
                  <a:pt x="523637" y="360482"/>
                  <a:pt x="521012" y="363575"/>
                  <a:pt x="517525" y="365125"/>
                </a:cubicBezTo>
                <a:cubicBezTo>
                  <a:pt x="511408" y="367843"/>
                  <a:pt x="498475" y="371475"/>
                  <a:pt x="498475" y="371475"/>
                </a:cubicBezTo>
                <a:cubicBezTo>
                  <a:pt x="497417" y="374650"/>
                  <a:pt x="497391" y="378387"/>
                  <a:pt x="495300" y="381000"/>
                </a:cubicBezTo>
                <a:cubicBezTo>
                  <a:pt x="489234" y="388583"/>
                  <a:pt x="483919" y="386690"/>
                  <a:pt x="476250" y="390525"/>
                </a:cubicBezTo>
                <a:cubicBezTo>
                  <a:pt x="451631" y="402835"/>
                  <a:pt x="481141" y="392070"/>
                  <a:pt x="457200" y="400050"/>
                </a:cubicBezTo>
                <a:cubicBezTo>
                  <a:pt x="440267" y="425450"/>
                  <a:pt x="462492" y="394758"/>
                  <a:pt x="441325" y="415925"/>
                </a:cubicBezTo>
                <a:cubicBezTo>
                  <a:pt x="433698" y="423552"/>
                  <a:pt x="435673" y="425937"/>
                  <a:pt x="431800" y="434975"/>
                </a:cubicBezTo>
                <a:cubicBezTo>
                  <a:pt x="429936" y="439325"/>
                  <a:pt x="427567" y="443442"/>
                  <a:pt x="425450" y="447675"/>
                </a:cubicBezTo>
                <a:cubicBezTo>
                  <a:pt x="426015" y="450500"/>
                  <a:pt x="430119" y="472327"/>
                  <a:pt x="431800" y="476250"/>
                </a:cubicBezTo>
                <a:cubicBezTo>
                  <a:pt x="433303" y="479757"/>
                  <a:pt x="436443" y="482362"/>
                  <a:pt x="438150" y="485775"/>
                </a:cubicBezTo>
                <a:cubicBezTo>
                  <a:pt x="439647" y="488768"/>
                  <a:pt x="440267" y="492125"/>
                  <a:pt x="441325" y="495300"/>
                </a:cubicBezTo>
                <a:cubicBezTo>
                  <a:pt x="440267" y="516467"/>
                  <a:pt x="442652" y="538091"/>
                  <a:pt x="438150" y="558800"/>
                </a:cubicBezTo>
                <a:cubicBezTo>
                  <a:pt x="436277" y="567414"/>
                  <a:pt x="421929" y="568498"/>
                  <a:pt x="415925" y="571500"/>
                </a:cubicBezTo>
                <a:cubicBezTo>
                  <a:pt x="394088" y="582419"/>
                  <a:pt x="405950" y="577328"/>
                  <a:pt x="390525" y="590550"/>
                </a:cubicBezTo>
                <a:cubicBezTo>
                  <a:pt x="386507" y="593994"/>
                  <a:pt x="382058" y="596900"/>
                  <a:pt x="377825" y="600075"/>
                </a:cubicBezTo>
                <a:cubicBezTo>
                  <a:pt x="376767" y="603250"/>
                  <a:pt x="376147" y="606607"/>
                  <a:pt x="374650" y="609600"/>
                </a:cubicBezTo>
                <a:cubicBezTo>
                  <a:pt x="358707" y="641486"/>
                  <a:pt x="378649" y="592861"/>
                  <a:pt x="361950" y="631825"/>
                </a:cubicBezTo>
                <a:cubicBezTo>
                  <a:pt x="360632" y="634901"/>
                  <a:pt x="360272" y="638357"/>
                  <a:pt x="358775" y="641350"/>
                </a:cubicBezTo>
                <a:cubicBezTo>
                  <a:pt x="357068" y="644763"/>
                  <a:pt x="353975" y="647388"/>
                  <a:pt x="352425" y="650875"/>
                </a:cubicBezTo>
                <a:cubicBezTo>
                  <a:pt x="341289" y="675931"/>
                  <a:pt x="353685" y="664852"/>
                  <a:pt x="336550" y="676275"/>
                </a:cubicBezTo>
                <a:cubicBezTo>
                  <a:pt x="334433" y="679450"/>
                  <a:pt x="333436" y="683778"/>
                  <a:pt x="330200" y="685800"/>
                </a:cubicBezTo>
                <a:cubicBezTo>
                  <a:pt x="321052" y="691518"/>
                  <a:pt x="302355" y="693616"/>
                  <a:pt x="292100" y="695325"/>
                </a:cubicBezTo>
                <a:cubicBezTo>
                  <a:pt x="286499" y="694625"/>
                  <a:pt x="262638" y="692677"/>
                  <a:pt x="254000" y="688975"/>
                </a:cubicBezTo>
                <a:cubicBezTo>
                  <a:pt x="250493" y="687472"/>
                  <a:pt x="247788" y="684518"/>
                  <a:pt x="244475" y="682625"/>
                </a:cubicBezTo>
                <a:cubicBezTo>
                  <a:pt x="240366" y="680277"/>
                  <a:pt x="236125" y="678139"/>
                  <a:pt x="231775" y="676275"/>
                </a:cubicBezTo>
                <a:cubicBezTo>
                  <a:pt x="221614" y="671920"/>
                  <a:pt x="218302" y="672907"/>
                  <a:pt x="206375" y="669925"/>
                </a:cubicBezTo>
                <a:cubicBezTo>
                  <a:pt x="203128" y="669113"/>
                  <a:pt x="200068" y="667669"/>
                  <a:pt x="196850" y="666750"/>
                </a:cubicBezTo>
                <a:cubicBezTo>
                  <a:pt x="192654" y="665551"/>
                  <a:pt x="188383" y="664633"/>
                  <a:pt x="184150" y="663575"/>
                </a:cubicBezTo>
                <a:cubicBezTo>
                  <a:pt x="180975" y="660400"/>
                  <a:pt x="178550" y="656231"/>
                  <a:pt x="174625" y="654050"/>
                </a:cubicBezTo>
                <a:cubicBezTo>
                  <a:pt x="168774" y="650799"/>
                  <a:pt x="155575" y="647700"/>
                  <a:pt x="155575" y="647700"/>
                </a:cubicBezTo>
                <a:cubicBezTo>
                  <a:pt x="151529" y="641631"/>
                  <a:pt x="146282" y="632411"/>
                  <a:pt x="139700" y="628650"/>
                </a:cubicBezTo>
                <a:cubicBezTo>
                  <a:pt x="135911" y="626485"/>
                  <a:pt x="131233" y="626533"/>
                  <a:pt x="127000" y="625475"/>
                </a:cubicBezTo>
                <a:cubicBezTo>
                  <a:pt x="96578" y="631559"/>
                  <a:pt x="80634" y="636072"/>
                  <a:pt x="41275" y="625475"/>
                </a:cubicBezTo>
                <a:cubicBezTo>
                  <a:pt x="33906" y="623491"/>
                  <a:pt x="32808" y="612775"/>
                  <a:pt x="28575" y="606425"/>
                </a:cubicBezTo>
                <a:cubicBezTo>
                  <a:pt x="19734" y="593164"/>
                  <a:pt x="24923" y="599598"/>
                  <a:pt x="12700" y="587375"/>
                </a:cubicBezTo>
                <a:cubicBezTo>
                  <a:pt x="11642" y="584200"/>
                  <a:pt x="11022" y="580843"/>
                  <a:pt x="9525" y="577850"/>
                </a:cubicBezTo>
                <a:cubicBezTo>
                  <a:pt x="7818" y="574437"/>
                  <a:pt x="4678" y="571832"/>
                  <a:pt x="3175" y="568325"/>
                </a:cubicBezTo>
                <a:cubicBezTo>
                  <a:pt x="1456" y="564314"/>
                  <a:pt x="1058" y="559858"/>
                  <a:pt x="0" y="555625"/>
                </a:cubicBezTo>
                <a:cubicBezTo>
                  <a:pt x="1058" y="549275"/>
                  <a:pt x="699" y="542517"/>
                  <a:pt x="3175" y="536575"/>
                </a:cubicBezTo>
                <a:cubicBezTo>
                  <a:pt x="10298" y="519479"/>
                  <a:pt x="13372" y="519194"/>
                  <a:pt x="25400" y="511175"/>
                </a:cubicBezTo>
                <a:cubicBezTo>
                  <a:pt x="27517" y="508000"/>
                  <a:pt x="28575" y="503767"/>
                  <a:pt x="31750" y="501650"/>
                </a:cubicBezTo>
                <a:cubicBezTo>
                  <a:pt x="35381" y="499229"/>
                  <a:pt x="40254" y="499674"/>
                  <a:pt x="44450" y="498475"/>
                </a:cubicBezTo>
                <a:cubicBezTo>
                  <a:pt x="47668" y="497556"/>
                  <a:pt x="50757" y="496219"/>
                  <a:pt x="53975" y="495300"/>
                </a:cubicBezTo>
                <a:cubicBezTo>
                  <a:pt x="58171" y="494101"/>
                  <a:pt x="62479" y="493324"/>
                  <a:pt x="66675" y="492125"/>
                </a:cubicBezTo>
                <a:cubicBezTo>
                  <a:pt x="69893" y="491206"/>
                  <a:pt x="72953" y="489762"/>
                  <a:pt x="76200" y="488950"/>
                </a:cubicBezTo>
                <a:cubicBezTo>
                  <a:pt x="81435" y="487641"/>
                  <a:pt x="86783" y="486833"/>
                  <a:pt x="92075" y="485775"/>
                </a:cubicBezTo>
                <a:cubicBezTo>
                  <a:pt x="94192" y="482600"/>
                  <a:pt x="95982" y="479181"/>
                  <a:pt x="98425" y="476250"/>
                </a:cubicBezTo>
                <a:cubicBezTo>
                  <a:pt x="106065" y="467083"/>
                  <a:pt x="108109" y="466619"/>
                  <a:pt x="117475" y="460375"/>
                </a:cubicBezTo>
                <a:cubicBezTo>
                  <a:pt x="118533" y="457200"/>
                  <a:pt x="119153" y="453843"/>
                  <a:pt x="120650" y="450850"/>
                </a:cubicBezTo>
                <a:cubicBezTo>
                  <a:pt x="132960" y="426231"/>
                  <a:pt x="122195" y="455741"/>
                  <a:pt x="130175" y="431800"/>
                </a:cubicBezTo>
                <a:cubicBezTo>
                  <a:pt x="128400" y="424701"/>
                  <a:pt x="123742" y="404688"/>
                  <a:pt x="120650" y="400050"/>
                </a:cubicBezTo>
                <a:lnTo>
                  <a:pt x="114300" y="390525"/>
                </a:lnTo>
                <a:cubicBezTo>
                  <a:pt x="115358" y="384175"/>
                  <a:pt x="114596" y="377233"/>
                  <a:pt x="117475" y="371475"/>
                </a:cubicBezTo>
                <a:cubicBezTo>
                  <a:pt x="120697" y="365030"/>
                  <a:pt x="134657" y="363391"/>
                  <a:pt x="139700" y="361950"/>
                </a:cubicBezTo>
                <a:cubicBezTo>
                  <a:pt x="154253" y="357792"/>
                  <a:pt x="144835" y="360376"/>
                  <a:pt x="158750" y="352425"/>
                </a:cubicBezTo>
                <a:cubicBezTo>
                  <a:pt x="169735" y="346148"/>
                  <a:pt x="170289" y="346462"/>
                  <a:pt x="180975" y="342900"/>
                </a:cubicBezTo>
                <a:cubicBezTo>
                  <a:pt x="183092" y="338667"/>
                  <a:pt x="183978" y="333547"/>
                  <a:pt x="187325" y="330200"/>
                </a:cubicBezTo>
                <a:cubicBezTo>
                  <a:pt x="189692" y="327833"/>
                  <a:pt x="194483" y="329392"/>
                  <a:pt x="196850" y="327025"/>
                </a:cubicBezTo>
                <a:cubicBezTo>
                  <a:pt x="213783" y="310092"/>
                  <a:pt x="184150" y="322792"/>
                  <a:pt x="209550" y="314325"/>
                </a:cubicBezTo>
                <a:cubicBezTo>
                  <a:pt x="210989" y="308569"/>
                  <a:pt x="216498" y="285152"/>
                  <a:pt x="219075" y="282575"/>
                </a:cubicBezTo>
                <a:lnTo>
                  <a:pt x="225425" y="27622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手繪多邊形: 圖案 9">
            <a:extLst>
              <a:ext uri="{FF2B5EF4-FFF2-40B4-BE49-F238E27FC236}">
                <a16:creationId xmlns:a16="http://schemas.microsoft.com/office/drawing/2014/main" id="{12DFB4D9-0682-4911-BD32-63E7D1021B81}"/>
              </a:ext>
            </a:extLst>
          </p:cNvPr>
          <p:cNvSpPr/>
          <p:nvPr/>
        </p:nvSpPr>
        <p:spPr>
          <a:xfrm>
            <a:off x="6664325" y="3392429"/>
            <a:ext cx="736600" cy="655696"/>
          </a:xfrm>
          <a:custGeom>
            <a:avLst/>
            <a:gdLst>
              <a:gd name="connsiteX0" fmla="*/ 342900 w 736600"/>
              <a:gd name="connsiteY0" fmla="*/ 465196 h 655696"/>
              <a:gd name="connsiteX1" fmla="*/ 330200 w 736600"/>
              <a:gd name="connsiteY1" fmla="*/ 442971 h 655696"/>
              <a:gd name="connsiteX2" fmla="*/ 320675 w 736600"/>
              <a:gd name="connsiteY2" fmla="*/ 436621 h 655696"/>
              <a:gd name="connsiteX3" fmla="*/ 304800 w 736600"/>
              <a:gd name="connsiteY3" fmla="*/ 417571 h 655696"/>
              <a:gd name="connsiteX4" fmla="*/ 301625 w 736600"/>
              <a:gd name="connsiteY4" fmla="*/ 404871 h 655696"/>
              <a:gd name="connsiteX5" fmla="*/ 288925 w 736600"/>
              <a:gd name="connsiteY5" fmla="*/ 388996 h 655696"/>
              <a:gd name="connsiteX6" fmla="*/ 282575 w 736600"/>
              <a:gd name="connsiteY6" fmla="*/ 376296 h 655696"/>
              <a:gd name="connsiteX7" fmla="*/ 279400 w 736600"/>
              <a:gd name="connsiteY7" fmla="*/ 360421 h 655696"/>
              <a:gd name="connsiteX8" fmla="*/ 273050 w 736600"/>
              <a:gd name="connsiteY8" fmla="*/ 350896 h 655696"/>
              <a:gd name="connsiteX9" fmla="*/ 266700 w 736600"/>
              <a:gd name="connsiteY9" fmla="*/ 338196 h 655696"/>
              <a:gd name="connsiteX10" fmla="*/ 263525 w 736600"/>
              <a:gd name="connsiteY10" fmla="*/ 328671 h 655696"/>
              <a:gd name="connsiteX11" fmla="*/ 254000 w 736600"/>
              <a:gd name="connsiteY11" fmla="*/ 322321 h 655696"/>
              <a:gd name="connsiteX12" fmla="*/ 244475 w 736600"/>
              <a:gd name="connsiteY12" fmla="*/ 312796 h 655696"/>
              <a:gd name="connsiteX13" fmla="*/ 228600 w 736600"/>
              <a:gd name="connsiteY13" fmla="*/ 296921 h 655696"/>
              <a:gd name="connsiteX14" fmla="*/ 203200 w 736600"/>
              <a:gd name="connsiteY14" fmla="*/ 274696 h 655696"/>
              <a:gd name="connsiteX15" fmla="*/ 168275 w 736600"/>
              <a:gd name="connsiteY15" fmla="*/ 265171 h 655696"/>
              <a:gd name="connsiteX16" fmla="*/ 158750 w 736600"/>
              <a:gd name="connsiteY16" fmla="*/ 261996 h 655696"/>
              <a:gd name="connsiteX17" fmla="*/ 149225 w 736600"/>
              <a:gd name="connsiteY17" fmla="*/ 255646 h 655696"/>
              <a:gd name="connsiteX18" fmla="*/ 136525 w 736600"/>
              <a:gd name="connsiteY18" fmla="*/ 246121 h 655696"/>
              <a:gd name="connsiteX19" fmla="*/ 120650 w 736600"/>
              <a:gd name="connsiteY19" fmla="*/ 239771 h 655696"/>
              <a:gd name="connsiteX20" fmla="*/ 104775 w 736600"/>
              <a:gd name="connsiteY20" fmla="*/ 230246 h 655696"/>
              <a:gd name="connsiteX21" fmla="*/ 98425 w 736600"/>
              <a:gd name="connsiteY21" fmla="*/ 220721 h 655696"/>
              <a:gd name="connsiteX22" fmla="*/ 69850 w 736600"/>
              <a:gd name="connsiteY22" fmla="*/ 204846 h 655696"/>
              <a:gd name="connsiteX23" fmla="*/ 47625 w 736600"/>
              <a:gd name="connsiteY23" fmla="*/ 192146 h 655696"/>
              <a:gd name="connsiteX24" fmla="*/ 44450 w 736600"/>
              <a:gd name="connsiteY24" fmla="*/ 182621 h 655696"/>
              <a:gd name="connsiteX25" fmla="*/ 22225 w 736600"/>
              <a:gd name="connsiteY25" fmla="*/ 154046 h 655696"/>
              <a:gd name="connsiteX26" fmla="*/ 19050 w 736600"/>
              <a:gd name="connsiteY26" fmla="*/ 144521 h 655696"/>
              <a:gd name="connsiteX27" fmla="*/ 6350 w 736600"/>
              <a:gd name="connsiteY27" fmla="*/ 122296 h 655696"/>
              <a:gd name="connsiteX28" fmla="*/ 0 w 736600"/>
              <a:gd name="connsiteY28" fmla="*/ 109596 h 655696"/>
              <a:gd name="connsiteX29" fmla="*/ 3175 w 736600"/>
              <a:gd name="connsiteY29" fmla="*/ 68321 h 655696"/>
              <a:gd name="connsiteX30" fmla="*/ 12700 w 736600"/>
              <a:gd name="connsiteY30" fmla="*/ 49271 h 655696"/>
              <a:gd name="connsiteX31" fmla="*/ 15875 w 736600"/>
              <a:gd name="connsiteY31" fmla="*/ 39746 h 655696"/>
              <a:gd name="connsiteX32" fmla="*/ 31750 w 736600"/>
              <a:gd name="connsiteY32" fmla="*/ 23871 h 655696"/>
              <a:gd name="connsiteX33" fmla="*/ 53975 w 736600"/>
              <a:gd name="connsiteY33" fmla="*/ 11171 h 655696"/>
              <a:gd name="connsiteX34" fmla="*/ 63500 w 736600"/>
              <a:gd name="connsiteY34" fmla="*/ 4821 h 655696"/>
              <a:gd name="connsiteX35" fmla="*/ 139700 w 736600"/>
              <a:gd name="connsiteY35" fmla="*/ 4821 h 655696"/>
              <a:gd name="connsiteX36" fmla="*/ 225425 w 736600"/>
              <a:gd name="connsiteY36" fmla="*/ 20696 h 655696"/>
              <a:gd name="connsiteX37" fmla="*/ 241300 w 736600"/>
              <a:gd name="connsiteY37" fmla="*/ 23871 h 655696"/>
              <a:gd name="connsiteX38" fmla="*/ 257175 w 736600"/>
              <a:gd name="connsiteY38" fmla="*/ 30221 h 655696"/>
              <a:gd name="connsiteX39" fmla="*/ 292100 w 736600"/>
              <a:gd name="connsiteY39" fmla="*/ 36571 h 655696"/>
              <a:gd name="connsiteX40" fmla="*/ 311150 w 736600"/>
              <a:gd name="connsiteY40" fmla="*/ 42921 h 655696"/>
              <a:gd name="connsiteX41" fmla="*/ 377825 w 736600"/>
              <a:gd name="connsiteY41" fmla="*/ 49271 h 655696"/>
              <a:gd name="connsiteX42" fmla="*/ 390525 w 736600"/>
              <a:gd name="connsiteY42" fmla="*/ 52446 h 655696"/>
              <a:gd name="connsiteX43" fmla="*/ 441325 w 736600"/>
              <a:gd name="connsiteY43" fmla="*/ 58796 h 655696"/>
              <a:gd name="connsiteX44" fmla="*/ 460375 w 736600"/>
              <a:gd name="connsiteY44" fmla="*/ 65146 h 655696"/>
              <a:gd name="connsiteX45" fmla="*/ 469900 w 736600"/>
              <a:gd name="connsiteY45" fmla="*/ 68321 h 655696"/>
              <a:gd name="connsiteX46" fmla="*/ 495300 w 736600"/>
              <a:gd name="connsiteY46" fmla="*/ 84196 h 655696"/>
              <a:gd name="connsiteX47" fmla="*/ 504825 w 736600"/>
              <a:gd name="connsiteY47" fmla="*/ 87371 h 655696"/>
              <a:gd name="connsiteX48" fmla="*/ 514350 w 736600"/>
              <a:gd name="connsiteY48" fmla="*/ 90546 h 655696"/>
              <a:gd name="connsiteX49" fmla="*/ 520700 w 736600"/>
              <a:gd name="connsiteY49" fmla="*/ 100071 h 655696"/>
              <a:gd name="connsiteX50" fmla="*/ 539750 w 736600"/>
              <a:gd name="connsiteY50" fmla="*/ 112771 h 655696"/>
              <a:gd name="connsiteX51" fmla="*/ 546100 w 736600"/>
              <a:gd name="connsiteY51" fmla="*/ 122296 h 655696"/>
              <a:gd name="connsiteX52" fmla="*/ 555625 w 736600"/>
              <a:gd name="connsiteY52" fmla="*/ 128646 h 655696"/>
              <a:gd name="connsiteX53" fmla="*/ 565150 w 736600"/>
              <a:gd name="connsiteY53" fmla="*/ 138171 h 655696"/>
              <a:gd name="connsiteX54" fmla="*/ 568325 w 736600"/>
              <a:gd name="connsiteY54" fmla="*/ 147696 h 655696"/>
              <a:gd name="connsiteX55" fmla="*/ 577850 w 736600"/>
              <a:gd name="connsiteY55" fmla="*/ 150871 h 655696"/>
              <a:gd name="connsiteX56" fmla="*/ 587375 w 736600"/>
              <a:gd name="connsiteY56" fmla="*/ 160396 h 655696"/>
              <a:gd name="connsiteX57" fmla="*/ 590550 w 736600"/>
              <a:gd name="connsiteY57" fmla="*/ 169921 h 655696"/>
              <a:gd name="connsiteX58" fmla="*/ 600075 w 736600"/>
              <a:gd name="connsiteY58" fmla="*/ 176271 h 655696"/>
              <a:gd name="connsiteX59" fmla="*/ 606425 w 736600"/>
              <a:gd name="connsiteY59" fmla="*/ 195321 h 655696"/>
              <a:gd name="connsiteX60" fmla="*/ 609600 w 736600"/>
              <a:gd name="connsiteY60" fmla="*/ 204846 h 655696"/>
              <a:gd name="connsiteX61" fmla="*/ 609600 w 736600"/>
              <a:gd name="connsiteY61" fmla="*/ 328671 h 655696"/>
              <a:gd name="connsiteX62" fmla="*/ 612775 w 736600"/>
              <a:gd name="connsiteY62" fmla="*/ 338196 h 655696"/>
              <a:gd name="connsiteX63" fmla="*/ 615950 w 736600"/>
              <a:gd name="connsiteY63" fmla="*/ 350896 h 655696"/>
              <a:gd name="connsiteX64" fmla="*/ 625475 w 736600"/>
              <a:gd name="connsiteY64" fmla="*/ 357246 h 655696"/>
              <a:gd name="connsiteX65" fmla="*/ 631825 w 736600"/>
              <a:gd name="connsiteY65" fmla="*/ 366771 h 655696"/>
              <a:gd name="connsiteX66" fmla="*/ 635000 w 736600"/>
              <a:gd name="connsiteY66" fmla="*/ 376296 h 655696"/>
              <a:gd name="connsiteX67" fmla="*/ 654050 w 736600"/>
              <a:gd name="connsiteY67" fmla="*/ 388996 h 655696"/>
              <a:gd name="connsiteX68" fmla="*/ 676275 w 736600"/>
              <a:gd name="connsiteY68" fmla="*/ 408046 h 655696"/>
              <a:gd name="connsiteX69" fmla="*/ 695325 w 736600"/>
              <a:gd name="connsiteY69" fmla="*/ 420746 h 655696"/>
              <a:gd name="connsiteX70" fmla="*/ 701675 w 736600"/>
              <a:gd name="connsiteY70" fmla="*/ 430271 h 655696"/>
              <a:gd name="connsiteX71" fmla="*/ 720725 w 736600"/>
              <a:gd name="connsiteY71" fmla="*/ 442971 h 655696"/>
              <a:gd name="connsiteX72" fmla="*/ 723900 w 736600"/>
              <a:gd name="connsiteY72" fmla="*/ 455671 h 655696"/>
              <a:gd name="connsiteX73" fmla="*/ 736600 w 736600"/>
              <a:gd name="connsiteY73" fmla="*/ 477896 h 655696"/>
              <a:gd name="connsiteX74" fmla="*/ 727075 w 736600"/>
              <a:gd name="connsiteY74" fmla="*/ 503296 h 655696"/>
              <a:gd name="connsiteX75" fmla="*/ 688975 w 736600"/>
              <a:gd name="connsiteY75" fmla="*/ 522346 h 655696"/>
              <a:gd name="connsiteX76" fmla="*/ 676275 w 736600"/>
              <a:gd name="connsiteY76" fmla="*/ 528696 h 655696"/>
              <a:gd name="connsiteX77" fmla="*/ 654050 w 736600"/>
              <a:gd name="connsiteY77" fmla="*/ 535046 h 655696"/>
              <a:gd name="connsiteX78" fmla="*/ 625475 w 736600"/>
              <a:gd name="connsiteY78" fmla="*/ 544571 h 655696"/>
              <a:gd name="connsiteX79" fmla="*/ 600075 w 736600"/>
              <a:gd name="connsiteY79" fmla="*/ 563621 h 655696"/>
              <a:gd name="connsiteX80" fmla="*/ 593725 w 736600"/>
              <a:gd name="connsiteY80" fmla="*/ 573146 h 655696"/>
              <a:gd name="connsiteX81" fmla="*/ 571500 w 736600"/>
              <a:gd name="connsiteY81" fmla="*/ 585846 h 655696"/>
              <a:gd name="connsiteX82" fmla="*/ 561975 w 736600"/>
              <a:gd name="connsiteY82" fmla="*/ 598546 h 655696"/>
              <a:gd name="connsiteX83" fmla="*/ 542925 w 736600"/>
              <a:gd name="connsiteY83" fmla="*/ 611246 h 655696"/>
              <a:gd name="connsiteX84" fmla="*/ 533400 w 736600"/>
              <a:gd name="connsiteY84" fmla="*/ 620771 h 655696"/>
              <a:gd name="connsiteX85" fmla="*/ 523875 w 736600"/>
              <a:gd name="connsiteY85" fmla="*/ 639821 h 655696"/>
              <a:gd name="connsiteX86" fmla="*/ 517525 w 736600"/>
              <a:gd name="connsiteY86" fmla="*/ 652521 h 655696"/>
              <a:gd name="connsiteX87" fmla="*/ 508000 w 736600"/>
              <a:gd name="connsiteY87" fmla="*/ 655696 h 655696"/>
              <a:gd name="connsiteX88" fmla="*/ 492125 w 736600"/>
              <a:gd name="connsiteY88" fmla="*/ 649346 h 655696"/>
              <a:gd name="connsiteX89" fmla="*/ 485775 w 736600"/>
              <a:gd name="connsiteY89" fmla="*/ 639821 h 655696"/>
              <a:gd name="connsiteX90" fmla="*/ 476250 w 736600"/>
              <a:gd name="connsiteY90" fmla="*/ 633471 h 655696"/>
              <a:gd name="connsiteX91" fmla="*/ 463550 w 736600"/>
              <a:gd name="connsiteY91" fmla="*/ 614421 h 655696"/>
              <a:gd name="connsiteX92" fmla="*/ 450850 w 736600"/>
              <a:gd name="connsiteY92" fmla="*/ 592196 h 655696"/>
              <a:gd name="connsiteX93" fmla="*/ 441325 w 736600"/>
              <a:gd name="connsiteY93" fmla="*/ 585846 h 655696"/>
              <a:gd name="connsiteX94" fmla="*/ 438150 w 736600"/>
              <a:gd name="connsiteY94" fmla="*/ 576321 h 655696"/>
              <a:gd name="connsiteX95" fmla="*/ 431800 w 736600"/>
              <a:gd name="connsiteY95" fmla="*/ 566796 h 655696"/>
              <a:gd name="connsiteX96" fmla="*/ 412750 w 736600"/>
              <a:gd name="connsiteY96" fmla="*/ 557271 h 655696"/>
              <a:gd name="connsiteX97" fmla="*/ 406400 w 736600"/>
              <a:gd name="connsiteY97" fmla="*/ 512821 h 655696"/>
              <a:gd name="connsiteX98" fmla="*/ 396875 w 736600"/>
              <a:gd name="connsiteY98" fmla="*/ 490596 h 655696"/>
              <a:gd name="connsiteX99" fmla="*/ 377825 w 736600"/>
              <a:gd name="connsiteY99" fmla="*/ 481071 h 655696"/>
              <a:gd name="connsiteX100" fmla="*/ 361950 w 736600"/>
              <a:gd name="connsiteY100" fmla="*/ 474721 h 655696"/>
              <a:gd name="connsiteX101" fmla="*/ 339725 w 736600"/>
              <a:gd name="connsiteY101" fmla="*/ 471546 h 655696"/>
              <a:gd name="connsiteX102" fmla="*/ 330200 w 736600"/>
              <a:gd name="connsiteY102" fmla="*/ 468371 h 655696"/>
              <a:gd name="connsiteX103" fmla="*/ 342900 w 736600"/>
              <a:gd name="connsiteY103" fmla="*/ 465196 h 65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36600" h="655696">
                <a:moveTo>
                  <a:pt x="342900" y="465196"/>
                </a:moveTo>
                <a:cubicBezTo>
                  <a:pt x="342900" y="460963"/>
                  <a:pt x="335438" y="449706"/>
                  <a:pt x="330200" y="442971"/>
                </a:cubicBezTo>
                <a:cubicBezTo>
                  <a:pt x="327857" y="439959"/>
                  <a:pt x="323118" y="439552"/>
                  <a:pt x="320675" y="436621"/>
                </a:cubicBezTo>
                <a:cubicBezTo>
                  <a:pt x="300534" y="412451"/>
                  <a:pt x="328006" y="433042"/>
                  <a:pt x="304800" y="417571"/>
                </a:cubicBezTo>
                <a:cubicBezTo>
                  <a:pt x="303742" y="413338"/>
                  <a:pt x="303744" y="408685"/>
                  <a:pt x="301625" y="404871"/>
                </a:cubicBezTo>
                <a:cubicBezTo>
                  <a:pt x="298334" y="398947"/>
                  <a:pt x="292684" y="394635"/>
                  <a:pt x="288925" y="388996"/>
                </a:cubicBezTo>
                <a:cubicBezTo>
                  <a:pt x="286300" y="385058"/>
                  <a:pt x="284692" y="380529"/>
                  <a:pt x="282575" y="376296"/>
                </a:cubicBezTo>
                <a:cubicBezTo>
                  <a:pt x="281517" y="371004"/>
                  <a:pt x="281295" y="365474"/>
                  <a:pt x="279400" y="360421"/>
                </a:cubicBezTo>
                <a:cubicBezTo>
                  <a:pt x="278060" y="356848"/>
                  <a:pt x="274943" y="354209"/>
                  <a:pt x="273050" y="350896"/>
                </a:cubicBezTo>
                <a:cubicBezTo>
                  <a:pt x="270702" y="346787"/>
                  <a:pt x="268564" y="342546"/>
                  <a:pt x="266700" y="338196"/>
                </a:cubicBezTo>
                <a:cubicBezTo>
                  <a:pt x="265382" y="335120"/>
                  <a:pt x="265616" y="331284"/>
                  <a:pt x="263525" y="328671"/>
                </a:cubicBezTo>
                <a:cubicBezTo>
                  <a:pt x="261141" y="325691"/>
                  <a:pt x="256931" y="324764"/>
                  <a:pt x="254000" y="322321"/>
                </a:cubicBezTo>
                <a:cubicBezTo>
                  <a:pt x="250551" y="319446"/>
                  <a:pt x="247350" y="316245"/>
                  <a:pt x="244475" y="312796"/>
                </a:cubicBezTo>
                <a:cubicBezTo>
                  <a:pt x="231246" y="296921"/>
                  <a:pt x="246062" y="308563"/>
                  <a:pt x="228600" y="296921"/>
                </a:cubicBezTo>
                <a:cubicBezTo>
                  <a:pt x="222006" y="287030"/>
                  <a:pt x="217447" y="277545"/>
                  <a:pt x="203200" y="274696"/>
                </a:cubicBezTo>
                <a:cubicBezTo>
                  <a:pt x="180761" y="270208"/>
                  <a:pt x="192445" y="273228"/>
                  <a:pt x="168275" y="265171"/>
                </a:cubicBezTo>
                <a:cubicBezTo>
                  <a:pt x="165100" y="264113"/>
                  <a:pt x="161535" y="263852"/>
                  <a:pt x="158750" y="261996"/>
                </a:cubicBezTo>
                <a:cubicBezTo>
                  <a:pt x="155575" y="259879"/>
                  <a:pt x="152330" y="257864"/>
                  <a:pt x="149225" y="255646"/>
                </a:cubicBezTo>
                <a:cubicBezTo>
                  <a:pt x="144919" y="252570"/>
                  <a:pt x="141151" y="248691"/>
                  <a:pt x="136525" y="246121"/>
                </a:cubicBezTo>
                <a:cubicBezTo>
                  <a:pt x="131543" y="243353"/>
                  <a:pt x="125748" y="242320"/>
                  <a:pt x="120650" y="239771"/>
                </a:cubicBezTo>
                <a:cubicBezTo>
                  <a:pt x="115130" y="237011"/>
                  <a:pt x="110067" y="233421"/>
                  <a:pt x="104775" y="230246"/>
                </a:cubicBezTo>
                <a:cubicBezTo>
                  <a:pt x="102658" y="227071"/>
                  <a:pt x="101297" y="223234"/>
                  <a:pt x="98425" y="220721"/>
                </a:cubicBezTo>
                <a:cubicBezTo>
                  <a:pt x="78624" y="203395"/>
                  <a:pt x="85723" y="211649"/>
                  <a:pt x="69850" y="204846"/>
                </a:cubicBezTo>
                <a:cubicBezTo>
                  <a:pt x="58571" y="200012"/>
                  <a:pt x="57191" y="198523"/>
                  <a:pt x="47625" y="192146"/>
                </a:cubicBezTo>
                <a:cubicBezTo>
                  <a:pt x="46567" y="188971"/>
                  <a:pt x="46075" y="185547"/>
                  <a:pt x="44450" y="182621"/>
                </a:cubicBezTo>
                <a:cubicBezTo>
                  <a:pt x="34956" y="165531"/>
                  <a:pt x="33795" y="165616"/>
                  <a:pt x="22225" y="154046"/>
                </a:cubicBezTo>
                <a:cubicBezTo>
                  <a:pt x="21167" y="150871"/>
                  <a:pt x="20368" y="147597"/>
                  <a:pt x="19050" y="144521"/>
                </a:cubicBezTo>
                <a:cubicBezTo>
                  <a:pt x="10826" y="125332"/>
                  <a:pt x="15460" y="138239"/>
                  <a:pt x="6350" y="122296"/>
                </a:cubicBezTo>
                <a:cubicBezTo>
                  <a:pt x="4002" y="118187"/>
                  <a:pt x="2117" y="113829"/>
                  <a:pt x="0" y="109596"/>
                </a:cubicBezTo>
                <a:cubicBezTo>
                  <a:pt x="1058" y="95838"/>
                  <a:pt x="1463" y="82013"/>
                  <a:pt x="3175" y="68321"/>
                </a:cubicBezTo>
                <a:cubicBezTo>
                  <a:pt x="4505" y="57680"/>
                  <a:pt x="7973" y="58725"/>
                  <a:pt x="12700" y="49271"/>
                </a:cubicBezTo>
                <a:cubicBezTo>
                  <a:pt x="14197" y="46278"/>
                  <a:pt x="14378" y="42739"/>
                  <a:pt x="15875" y="39746"/>
                </a:cubicBezTo>
                <a:cubicBezTo>
                  <a:pt x="22527" y="26441"/>
                  <a:pt x="20864" y="32942"/>
                  <a:pt x="31750" y="23871"/>
                </a:cubicBezTo>
                <a:cubicBezTo>
                  <a:pt x="47964" y="10360"/>
                  <a:pt x="33417" y="16310"/>
                  <a:pt x="53975" y="11171"/>
                </a:cubicBezTo>
                <a:cubicBezTo>
                  <a:pt x="57150" y="9054"/>
                  <a:pt x="60087" y="6528"/>
                  <a:pt x="63500" y="4821"/>
                </a:cubicBezTo>
                <a:cubicBezTo>
                  <a:pt x="84810" y="-5834"/>
                  <a:pt x="131666" y="4438"/>
                  <a:pt x="139700" y="4821"/>
                </a:cubicBezTo>
                <a:cubicBezTo>
                  <a:pt x="204304" y="16222"/>
                  <a:pt x="175760" y="10763"/>
                  <a:pt x="225425" y="20696"/>
                </a:cubicBezTo>
                <a:cubicBezTo>
                  <a:pt x="230717" y="21754"/>
                  <a:pt x="236290" y="21867"/>
                  <a:pt x="241300" y="23871"/>
                </a:cubicBezTo>
                <a:cubicBezTo>
                  <a:pt x="246592" y="25988"/>
                  <a:pt x="251716" y="28583"/>
                  <a:pt x="257175" y="30221"/>
                </a:cubicBezTo>
                <a:cubicBezTo>
                  <a:pt x="269040" y="33780"/>
                  <a:pt x="280042" y="33556"/>
                  <a:pt x="292100" y="36571"/>
                </a:cubicBezTo>
                <a:cubicBezTo>
                  <a:pt x="298594" y="38194"/>
                  <a:pt x="304487" y="42286"/>
                  <a:pt x="311150" y="42921"/>
                </a:cubicBezTo>
                <a:lnTo>
                  <a:pt x="377825" y="49271"/>
                </a:lnTo>
                <a:cubicBezTo>
                  <a:pt x="382058" y="50329"/>
                  <a:pt x="386210" y="51799"/>
                  <a:pt x="390525" y="52446"/>
                </a:cubicBezTo>
                <a:cubicBezTo>
                  <a:pt x="407401" y="54977"/>
                  <a:pt x="441325" y="58796"/>
                  <a:pt x="441325" y="58796"/>
                </a:cubicBezTo>
                <a:lnTo>
                  <a:pt x="460375" y="65146"/>
                </a:lnTo>
                <a:lnTo>
                  <a:pt x="469900" y="68321"/>
                </a:lnTo>
                <a:cubicBezTo>
                  <a:pt x="479963" y="83415"/>
                  <a:pt x="472630" y="76639"/>
                  <a:pt x="495300" y="84196"/>
                </a:cubicBezTo>
                <a:lnTo>
                  <a:pt x="504825" y="87371"/>
                </a:lnTo>
                <a:lnTo>
                  <a:pt x="514350" y="90546"/>
                </a:lnTo>
                <a:cubicBezTo>
                  <a:pt x="516467" y="93721"/>
                  <a:pt x="517828" y="97558"/>
                  <a:pt x="520700" y="100071"/>
                </a:cubicBezTo>
                <a:cubicBezTo>
                  <a:pt x="526443" y="105097"/>
                  <a:pt x="539750" y="112771"/>
                  <a:pt x="539750" y="112771"/>
                </a:cubicBezTo>
                <a:cubicBezTo>
                  <a:pt x="541867" y="115946"/>
                  <a:pt x="543402" y="119598"/>
                  <a:pt x="546100" y="122296"/>
                </a:cubicBezTo>
                <a:cubicBezTo>
                  <a:pt x="548798" y="124994"/>
                  <a:pt x="552694" y="126203"/>
                  <a:pt x="555625" y="128646"/>
                </a:cubicBezTo>
                <a:cubicBezTo>
                  <a:pt x="559074" y="131521"/>
                  <a:pt x="561975" y="134996"/>
                  <a:pt x="565150" y="138171"/>
                </a:cubicBezTo>
                <a:cubicBezTo>
                  <a:pt x="566208" y="141346"/>
                  <a:pt x="565958" y="145329"/>
                  <a:pt x="568325" y="147696"/>
                </a:cubicBezTo>
                <a:cubicBezTo>
                  <a:pt x="570692" y="150063"/>
                  <a:pt x="575065" y="149015"/>
                  <a:pt x="577850" y="150871"/>
                </a:cubicBezTo>
                <a:cubicBezTo>
                  <a:pt x="581586" y="153362"/>
                  <a:pt x="584200" y="157221"/>
                  <a:pt x="587375" y="160396"/>
                </a:cubicBezTo>
                <a:cubicBezTo>
                  <a:pt x="588433" y="163571"/>
                  <a:pt x="588459" y="167308"/>
                  <a:pt x="590550" y="169921"/>
                </a:cubicBezTo>
                <a:cubicBezTo>
                  <a:pt x="592934" y="172901"/>
                  <a:pt x="598053" y="173035"/>
                  <a:pt x="600075" y="176271"/>
                </a:cubicBezTo>
                <a:cubicBezTo>
                  <a:pt x="603623" y="181947"/>
                  <a:pt x="604308" y="188971"/>
                  <a:pt x="606425" y="195321"/>
                </a:cubicBezTo>
                <a:lnTo>
                  <a:pt x="609600" y="204846"/>
                </a:lnTo>
                <a:cubicBezTo>
                  <a:pt x="605369" y="264080"/>
                  <a:pt x="604351" y="255181"/>
                  <a:pt x="609600" y="328671"/>
                </a:cubicBezTo>
                <a:cubicBezTo>
                  <a:pt x="609838" y="332009"/>
                  <a:pt x="611856" y="334978"/>
                  <a:pt x="612775" y="338196"/>
                </a:cubicBezTo>
                <a:cubicBezTo>
                  <a:pt x="613974" y="342392"/>
                  <a:pt x="613529" y="347265"/>
                  <a:pt x="615950" y="350896"/>
                </a:cubicBezTo>
                <a:cubicBezTo>
                  <a:pt x="618067" y="354071"/>
                  <a:pt x="622300" y="355129"/>
                  <a:pt x="625475" y="357246"/>
                </a:cubicBezTo>
                <a:cubicBezTo>
                  <a:pt x="627592" y="360421"/>
                  <a:pt x="630118" y="363358"/>
                  <a:pt x="631825" y="366771"/>
                </a:cubicBezTo>
                <a:cubicBezTo>
                  <a:pt x="633322" y="369764"/>
                  <a:pt x="632633" y="373929"/>
                  <a:pt x="635000" y="376296"/>
                </a:cubicBezTo>
                <a:cubicBezTo>
                  <a:pt x="640396" y="381692"/>
                  <a:pt x="649471" y="382891"/>
                  <a:pt x="654050" y="388996"/>
                </a:cubicBezTo>
                <a:cubicBezTo>
                  <a:pt x="673162" y="414478"/>
                  <a:pt x="652807" y="391283"/>
                  <a:pt x="676275" y="408046"/>
                </a:cubicBezTo>
                <a:cubicBezTo>
                  <a:pt x="697085" y="422910"/>
                  <a:pt x="674893" y="413935"/>
                  <a:pt x="695325" y="420746"/>
                </a:cubicBezTo>
                <a:cubicBezTo>
                  <a:pt x="697442" y="423921"/>
                  <a:pt x="698803" y="427758"/>
                  <a:pt x="701675" y="430271"/>
                </a:cubicBezTo>
                <a:cubicBezTo>
                  <a:pt x="707418" y="435297"/>
                  <a:pt x="720725" y="442971"/>
                  <a:pt x="720725" y="442971"/>
                </a:cubicBezTo>
                <a:cubicBezTo>
                  <a:pt x="721783" y="447204"/>
                  <a:pt x="721735" y="451882"/>
                  <a:pt x="723900" y="455671"/>
                </a:cubicBezTo>
                <a:cubicBezTo>
                  <a:pt x="740714" y="485096"/>
                  <a:pt x="728251" y="444500"/>
                  <a:pt x="736600" y="477896"/>
                </a:cubicBezTo>
                <a:cubicBezTo>
                  <a:pt x="734679" y="487502"/>
                  <a:pt x="735003" y="496359"/>
                  <a:pt x="727075" y="503296"/>
                </a:cubicBezTo>
                <a:cubicBezTo>
                  <a:pt x="702811" y="524527"/>
                  <a:pt x="714954" y="509357"/>
                  <a:pt x="688975" y="522346"/>
                </a:cubicBezTo>
                <a:cubicBezTo>
                  <a:pt x="684742" y="524463"/>
                  <a:pt x="680625" y="526832"/>
                  <a:pt x="676275" y="528696"/>
                </a:cubicBezTo>
                <a:cubicBezTo>
                  <a:pt x="665573" y="533282"/>
                  <a:pt x="666134" y="531018"/>
                  <a:pt x="654050" y="535046"/>
                </a:cubicBezTo>
                <a:cubicBezTo>
                  <a:pt x="618182" y="547002"/>
                  <a:pt x="655909" y="536962"/>
                  <a:pt x="625475" y="544571"/>
                </a:cubicBezTo>
                <a:cubicBezTo>
                  <a:pt x="612112" y="552589"/>
                  <a:pt x="609334" y="552510"/>
                  <a:pt x="600075" y="563621"/>
                </a:cubicBezTo>
                <a:cubicBezTo>
                  <a:pt x="597632" y="566552"/>
                  <a:pt x="596423" y="570448"/>
                  <a:pt x="593725" y="573146"/>
                </a:cubicBezTo>
                <a:cubicBezTo>
                  <a:pt x="589237" y="577634"/>
                  <a:pt x="576480" y="583356"/>
                  <a:pt x="571500" y="585846"/>
                </a:cubicBezTo>
                <a:cubicBezTo>
                  <a:pt x="568325" y="590079"/>
                  <a:pt x="565930" y="595030"/>
                  <a:pt x="561975" y="598546"/>
                </a:cubicBezTo>
                <a:cubicBezTo>
                  <a:pt x="556271" y="603616"/>
                  <a:pt x="548321" y="605850"/>
                  <a:pt x="542925" y="611246"/>
                </a:cubicBezTo>
                <a:lnTo>
                  <a:pt x="533400" y="620771"/>
                </a:lnTo>
                <a:cubicBezTo>
                  <a:pt x="527579" y="638235"/>
                  <a:pt x="533723" y="622587"/>
                  <a:pt x="523875" y="639821"/>
                </a:cubicBezTo>
                <a:cubicBezTo>
                  <a:pt x="521527" y="643930"/>
                  <a:pt x="520872" y="649174"/>
                  <a:pt x="517525" y="652521"/>
                </a:cubicBezTo>
                <a:cubicBezTo>
                  <a:pt x="515158" y="654888"/>
                  <a:pt x="511175" y="654638"/>
                  <a:pt x="508000" y="655696"/>
                </a:cubicBezTo>
                <a:cubicBezTo>
                  <a:pt x="502708" y="653579"/>
                  <a:pt x="496763" y="652659"/>
                  <a:pt x="492125" y="649346"/>
                </a:cubicBezTo>
                <a:cubicBezTo>
                  <a:pt x="489020" y="647128"/>
                  <a:pt x="488473" y="642519"/>
                  <a:pt x="485775" y="639821"/>
                </a:cubicBezTo>
                <a:cubicBezTo>
                  <a:pt x="483077" y="637123"/>
                  <a:pt x="479425" y="635588"/>
                  <a:pt x="476250" y="633471"/>
                </a:cubicBezTo>
                <a:cubicBezTo>
                  <a:pt x="472017" y="627121"/>
                  <a:pt x="466963" y="621247"/>
                  <a:pt x="463550" y="614421"/>
                </a:cubicBezTo>
                <a:cubicBezTo>
                  <a:pt x="461060" y="609441"/>
                  <a:pt x="455338" y="596684"/>
                  <a:pt x="450850" y="592196"/>
                </a:cubicBezTo>
                <a:cubicBezTo>
                  <a:pt x="448152" y="589498"/>
                  <a:pt x="444500" y="587963"/>
                  <a:pt x="441325" y="585846"/>
                </a:cubicBezTo>
                <a:cubicBezTo>
                  <a:pt x="440267" y="582671"/>
                  <a:pt x="439647" y="579314"/>
                  <a:pt x="438150" y="576321"/>
                </a:cubicBezTo>
                <a:cubicBezTo>
                  <a:pt x="436443" y="572908"/>
                  <a:pt x="434498" y="569494"/>
                  <a:pt x="431800" y="566796"/>
                </a:cubicBezTo>
                <a:cubicBezTo>
                  <a:pt x="425645" y="560641"/>
                  <a:pt x="420497" y="559853"/>
                  <a:pt x="412750" y="557271"/>
                </a:cubicBezTo>
                <a:cubicBezTo>
                  <a:pt x="405104" y="534333"/>
                  <a:pt x="412583" y="559194"/>
                  <a:pt x="406400" y="512821"/>
                </a:cubicBezTo>
                <a:cubicBezTo>
                  <a:pt x="405279" y="504413"/>
                  <a:pt x="403040" y="496761"/>
                  <a:pt x="396875" y="490596"/>
                </a:cubicBezTo>
                <a:cubicBezTo>
                  <a:pt x="390131" y="483852"/>
                  <a:pt x="386088" y="484170"/>
                  <a:pt x="377825" y="481071"/>
                </a:cubicBezTo>
                <a:cubicBezTo>
                  <a:pt x="372489" y="479070"/>
                  <a:pt x="367479" y="476103"/>
                  <a:pt x="361950" y="474721"/>
                </a:cubicBezTo>
                <a:cubicBezTo>
                  <a:pt x="354690" y="472906"/>
                  <a:pt x="347133" y="472604"/>
                  <a:pt x="339725" y="471546"/>
                </a:cubicBezTo>
                <a:cubicBezTo>
                  <a:pt x="336550" y="470488"/>
                  <a:pt x="332056" y="471156"/>
                  <a:pt x="330200" y="468371"/>
                </a:cubicBezTo>
                <a:cubicBezTo>
                  <a:pt x="326817" y="463297"/>
                  <a:pt x="342900" y="469429"/>
                  <a:pt x="342900" y="465196"/>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C0781665-D48E-4E09-94D5-96D442F9271A}"/>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D9749C22-F211-4437-AB8D-12BF1C34067B}"/>
              </a:ext>
            </a:extLst>
          </p:cNvPr>
          <p:cNvGrpSpPr/>
          <p:nvPr/>
        </p:nvGrpSpPr>
        <p:grpSpPr>
          <a:xfrm>
            <a:off x="4029040" y="6349446"/>
            <a:ext cx="1013909" cy="508554"/>
            <a:chOff x="1973915" y="5392432"/>
            <a:chExt cx="2740109" cy="1374377"/>
          </a:xfrm>
        </p:grpSpPr>
        <p:pic>
          <p:nvPicPr>
            <p:cNvPr id="18" name="圖片 17">
              <a:extLst>
                <a:ext uri="{FF2B5EF4-FFF2-40B4-BE49-F238E27FC236}">
                  <a16:creationId xmlns:a16="http://schemas.microsoft.com/office/drawing/2014/main" id="{A9829963-D173-4E26-8791-789468FDF3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9" name="矩形 18">
              <a:extLst>
                <a:ext uri="{FF2B5EF4-FFF2-40B4-BE49-F238E27FC236}">
                  <a16:creationId xmlns:a16="http://schemas.microsoft.com/office/drawing/2014/main" id="{87AB656C-C2A1-417E-9012-5CD2E9B3596D}"/>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34E4BE88-C8AD-43BF-8C5F-5DFC985DC03C}"/>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a:extLst>
              <a:ext uri="{FF2B5EF4-FFF2-40B4-BE49-F238E27FC236}">
                <a16:creationId xmlns:a16="http://schemas.microsoft.com/office/drawing/2014/main" id="{DACCBC55-CBAA-464B-A429-51441A11A54F}"/>
              </a:ext>
            </a:extLst>
          </p:cNvPr>
          <p:cNvSpPr/>
          <p:nvPr/>
        </p:nvSpPr>
        <p:spPr>
          <a:xfrm>
            <a:off x="6061456" y="6193455"/>
            <a:ext cx="2678938" cy="400110"/>
          </a:xfrm>
          <a:prstGeom prst="rect">
            <a:avLst/>
          </a:prstGeom>
        </p:spPr>
        <p:txBody>
          <a:bodyPr wrap="none">
            <a:spAutoFit/>
          </a:bodyPr>
          <a:lstStyle/>
          <a:p>
            <a:r>
              <a:rPr lang="en-US" altLang="zh-TW" sz="2000" b="1" dirty="0"/>
              <a:t>3T Siemens PRISMA</a:t>
            </a:r>
            <a:endParaRPr lang="zh-TW" altLang="en-US" sz="2000" b="1" dirty="0"/>
          </a:p>
        </p:txBody>
      </p:sp>
    </p:spTree>
    <p:extLst>
      <p:ext uri="{BB962C8B-B14F-4D97-AF65-F5344CB8AC3E}">
        <p14:creationId xmlns:p14="http://schemas.microsoft.com/office/powerpoint/2010/main" val="152867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75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C3BC5A6D-BA33-476A-A79B-AEB71980C990}"/>
              </a:ext>
            </a:extLst>
          </p:cNvPr>
          <p:cNvSpPr/>
          <p:nvPr/>
        </p:nvSpPr>
        <p:spPr>
          <a:xfrm>
            <a:off x="-108520" y="-99392"/>
            <a:ext cx="9361040" cy="70567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6" y="800100"/>
            <a:ext cx="2471538" cy="25200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4310" y="800100"/>
            <a:ext cx="2471538" cy="252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1425" y="958891"/>
            <a:ext cx="2471538" cy="2520000"/>
          </a:xfrm>
          <a:prstGeom prst="rect">
            <a:avLst/>
          </a:prstGeom>
        </p:spPr>
      </p:pic>
      <p:pic>
        <p:nvPicPr>
          <p:cNvPr id="5" name="圖片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10375" y="958891"/>
            <a:ext cx="2249982" cy="2520000"/>
          </a:xfrm>
          <a:prstGeom prst="rect">
            <a:avLst/>
          </a:prstGeom>
        </p:spPr>
      </p:pic>
      <p:pic>
        <p:nvPicPr>
          <p:cNvPr id="6" name="圖片 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434229" y="3873500"/>
            <a:ext cx="1943100" cy="2279655"/>
          </a:xfrm>
          <a:prstGeom prst="rect">
            <a:avLst/>
          </a:prstGeom>
        </p:spPr>
      </p:pic>
      <p:pic>
        <p:nvPicPr>
          <p:cNvPr id="7" name="圖片 6"/>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823821" y="3873500"/>
            <a:ext cx="1876425" cy="2203455"/>
          </a:xfrm>
          <a:prstGeom prst="rect">
            <a:avLst/>
          </a:prstGeom>
        </p:spPr>
      </p:pic>
      <p:pic>
        <p:nvPicPr>
          <p:cNvPr id="8" name="圖片 7"/>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7029449" y="3873500"/>
            <a:ext cx="1933575" cy="2155830"/>
          </a:xfrm>
          <a:prstGeom prst="rect">
            <a:avLst/>
          </a:prstGeom>
        </p:spPr>
      </p:pic>
      <p:pic>
        <p:nvPicPr>
          <p:cNvPr id="9" name="圖片 8"/>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200025" y="3876674"/>
            <a:ext cx="1971676" cy="2279655"/>
          </a:xfrm>
          <a:prstGeom prst="rect">
            <a:avLst/>
          </a:prstGeom>
        </p:spPr>
      </p:pic>
      <p:sp>
        <p:nvSpPr>
          <p:cNvPr id="11" name="文字方塊 10"/>
          <p:cNvSpPr txBox="1"/>
          <p:nvPr/>
        </p:nvSpPr>
        <p:spPr>
          <a:xfrm>
            <a:off x="4003614" y="3078284"/>
            <a:ext cx="1092735" cy="369332"/>
          </a:xfrm>
          <a:prstGeom prst="rect">
            <a:avLst/>
          </a:prstGeom>
          <a:noFill/>
        </p:spPr>
        <p:txBody>
          <a:bodyPr wrap="none" rtlCol="0">
            <a:spAutoFit/>
          </a:bodyPr>
          <a:lstStyle/>
          <a:p>
            <a:r>
              <a:rPr lang="en-US" altLang="zh-TW" dirty="0">
                <a:solidFill>
                  <a:srgbClr val="FFFF00"/>
                </a:solidFill>
              </a:rPr>
              <a:t>New Tech</a:t>
            </a:r>
            <a:endParaRPr lang="zh-TW" altLang="en-US" dirty="0">
              <a:solidFill>
                <a:srgbClr val="FFFF00"/>
              </a:solidFill>
            </a:endParaRPr>
          </a:p>
        </p:txBody>
      </p:sp>
      <p:sp>
        <p:nvSpPr>
          <p:cNvPr id="12" name="文字方塊 11"/>
          <p:cNvSpPr txBox="1"/>
          <p:nvPr/>
        </p:nvSpPr>
        <p:spPr>
          <a:xfrm>
            <a:off x="3932764" y="6121287"/>
            <a:ext cx="1335622" cy="369332"/>
          </a:xfrm>
          <a:prstGeom prst="rect">
            <a:avLst/>
          </a:prstGeom>
          <a:noFill/>
        </p:spPr>
        <p:txBody>
          <a:bodyPr wrap="none" rtlCol="0">
            <a:spAutoFit/>
          </a:bodyPr>
          <a:lstStyle/>
          <a:p>
            <a:r>
              <a:rPr lang="en-US" altLang="zh-TW" dirty="0">
                <a:solidFill>
                  <a:srgbClr val="FFFF00"/>
                </a:solidFill>
              </a:rPr>
              <a:t>Routine SWI</a:t>
            </a:r>
            <a:endParaRPr lang="zh-TW" altLang="en-US" dirty="0">
              <a:solidFill>
                <a:srgbClr val="FFFF00"/>
              </a:solidFill>
            </a:endParaRPr>
          </a:p>
        </p:txBody>
      </p:sp>
      <p:sp>
        <p:nvSpPr>
          <p:cNvPr id="13" name="文字方塊 12"/>
          <p:cNvSpPr txBox="1"/>
          <p:nvPr/>
        </p:nvSpPr>
        <p:spPr>
          <a:xfrm>
            <a:off x="3853780" y="18616"/>
            <a:ext cx="1165704" cy="369332"/>
          </a:xfrm>
          <a:prstGeom prst="rect">
            <a:avLst/>
          </a:prstGeom>
          <a:noFill/>
        </p:spPr>
        <p:txBody>
          <a:bodyPr wrap="none" rtlCol="0">
            <a:spAutoFit/>
          </a:bodyPr>
          <a:lstStyle/>
          <a:p>
            <a:r>
              <a:rPr lang="en-US" altLang="zh-TW" dirty="0">
                <a:solidFill>
                  <a:schemeClr val="bg1"/>
                </a:solidFill>
              </a:rPr>
              <a:t>Subject 01</a:t>
            </a:r>
            <a:endParaRPr lang="zh-TW" altLang="en-US" dirty="0">
              <a:solidFill>
                <a:schemeClr val="bg1"/>
              </a:solidFill>
            </a:endParaRPr>
          </a:p>
        </p:txBody>
      </p:sp>
      <p:cxnSp>
        <p:nvCxnSpPr>
          <p:cNvPr id="14" name="直線單箭頭接點 13">
            <a:extLst>
              <a:ext uri="{FF2B5EF4-FFF2-40B4-BE49-F238E27FC236}">
                <a16:creationId xmlns:a16="http://schemas.microsoft.com/office/drawing/2014/main" id="{D293F628-D56E-40F4-9EA1-93326F124BAF}"/>
              </a:ext>
            </a:extLst>
          </p:cNvPr>
          <p:cNvCxnSpPr/>
          <p:nvPr/>
        </p:nvCxnSpPr>
        <p:spPr>
          <a:xfrm>
            <a:off x="3156045" y="722357"/>
            <a:ext cx="26152" cy="50405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87E7358-4A98-4FAB-BBCE-22198C6F4888}"/>
              </a:ext>
            </a:extLst>
          </p:cNvPr>
          <p:cNvCxnSpPr/>
          <p:nvPr/>
        </p:nvCxnSpPr>
        <p:spPr>
          <a:xfrm>
            <a:off x="3039156" y="3539901"/>
            <a:ext cx="26152" cy="50405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4BD13F13-FB4C-4813-A7CF-C4E3C9689018}"/>
              </a:ext>
            </a:extLst>
          </p:cNvPr>
          <p:cNvCxnSpPr/>
          <p:nvPr/>
        </p:nvCxnSpPr>
        <p:spPr>
          <a:xfrm>
            <a:off x="3827628" y="3621472"/>
            <a:ext cx="26152" cy="50405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1B703E9A-CFA8-4348-933A-9ECBD61F7795}"/>
              </a:ext>
            </a:extLst>
          </p:cNvPr>
          <p:cNvCxnSpPr/>
          <p:nvPr/>
        </p:nvCxnSpPr>
        <p:spPr>
          <a:xfrm>
            <a:off x="3932764" y="980728"/>
            <a:ext cx="26152" cy="50405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930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7B2DB05D-4F26-4F3F-8990-83B7DC00E4D5}"/>
              </a:ext>
            </a:extLst>
          </p:cNvPr>
          <p:cNvSpPr/>
          <p:nvPr/>
        </p:nvSpPr>
        <p:spPr>
          <a:xfrm>
            <a:off x="-108520" y="-99392"/>
            <a:ext cx="9361040" cy="70567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434" y="332656"/>
            <a:ext cx="1765385" cy="1800000"/>
          </a:xfrm>
          <a:prstGeom prst="rect">
            <a:avLst/>
          </a:prstGeom>
        </p:spPr>
      </p:pic>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21" y="3717032"/>
            <a:ext cx="1765385" cy="18000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28" y="3789040"/>
            <a:ext cx="1765385" cy="1800000"/>
          </a:xfrm>
          <a:prstGeom prst="rect">
            <a:avLst/>
          </a:prstGeom>
        </p:spPr>
      </p:pic>
      <p:pic>
        <p:nvPicPr>
          <p:cNvPr id="4" name="圖片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084168" y="3789240"/>
            <a:ext cx="1508760" cy="1800000"/>
          </a:xfrm>
          <a:prstGeom prst="rect">
            <a:avLst/>
          </a:prstGeom>
        </p:spPr>
      </p:pic>
      <p:pic>
        <p:nvPicPr>
          <p:cNvPr id="5" name="圖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3622" y="3789040"/>
            <a:ext cx="1765385" cy="1800000"/>
          </a:xfrm>
          <a:prstGeom prst="rect">
            <a:avLst/>
          </a:prstGeom>
        </p:spPr>
      </p:pic>
      <p:pic>
        <p:nvPicPr>
          <p:cNvPr id="6" name="圖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7365" y="3762305"/>
            <a:ext cx="1765385" cy="1800000"/>
          </a:xfrm>
          <a:prstGeom prst="rect">
            <a:avLst/>
          </a:prstGeom>
        </p:spPr>
      </p:pic>
      <p:pic>
        <p:nvPicPr>
          <p:cNvPr id="7" name="圖片 6"/>
          <p:cNvPicPr>
            <a:picLocks noChangeAspect="1"/>
          </p:cNvPicPr>
          <p:nvPr/>
        </p:nvPicPr>
        <p:blipFill rotWithShape="1">
          <a:blip r:embed="rId8" cstate="print">
            <a:extLst>
              <a:ext uri="{28A0092B-C50C-407E-A947-70E740481C1C}">
                <a14:useLocalDpi xmlns:a14="http://schemas.microsoft.com/office/drawing/2010/main" val="0"/>
              </a:ext>
            </a:extLst>
          </a:blip>
          <a:srcRect r="9302"/>
          <a:stretch/>
        </p:blipFill>
        <p:spPr>
          <a:xfrm>
            <a:off x="1402080" y="3789240"/>
            <a:ext cx="1470942" cy="1800000"/>
          </a:xfrm>
          <a:prstGeom prst="rect">
            <a:avLst/>
          </a:prstGeom>
        </p:spPr>
      </p:pic>
      <p:pic>
        <p:nvPicPr>
          <p:cNvPr id="8" name="圖片 7"/>
          <p:cNvPicPr>
            <a:picLocks noChangeAspect="1"/>
          </p:cNvPicPr>
          <p:nvPr/>
        </p:nvPicPr>
        <p:blipFill rotWithShape="1">
          <a:blip r:embed="rId9">
            <a:extLst>
              <a:ext uri="{28A0092B-C50C-407E-A947-70E740481C1C}">
                <a14:useLocalDpi xmlns:a14="http://schemas.microsoft.com/office/drawing/2010/main" val="0"/>
              </a:ext>
            </a:extLst>
          </a:blip>
          <a:srcRect l="6816"/>
          <a:stretch/>
        </p:blipFill>
        <p:spPr>
          <a:xfrm>
            <a:off x="7630445" y="332856"/>
            <a:ext cx="1645065" cy="1800000"/>
          </a:xfrm>
          <a:prstGeom prst="rect">
            <a:avLst/>
          </a:prstGeom>
        </p:spPr>
      </p:pic>
      <p:pic>
        <p:nvPicPr>
          <p:cNvPr id="11" name="圖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3206" y="332656"/>
            <a:ext cx="1765385" cy="1800000"/>
          </a:xfrm>
          <a:prstGeom prst="rect">
            <a:avLst/>
          </a:prstGeom>
        </p:spPr>
      </p:pic>
      <p:pic>
        <p:nvPicPr>
          <p:cNvPr id="12" name="圖片 11"/>
          <p:cNvPicPr>
            <a:picLocks noChangeAspect="1"/>
          </p:cNvPicPr>
          <p:nvPr/>
        </p:nvPicPr>
        <p:blipFill rotWithShape="1">
          <a:blip r:embed="rId11">
            <a:extLst>
              <a:ext uri="{28A0092B-C50C-407E-A947-70E740481C1C}">
                <a14:useLocalDpi xmlns:a14="http://schemas.microsoft.com/office/drawing/2010/main" val="0"/>
              </a:ext>
            </a:extLst>
          </a:blip>
          <a:srcRect r="6708"/>
          <a:stretch/>
        </p:blipFill>
        <p:spPr>
          <a:xfrm>
            <a:off x="1505222" y="319125"/>
            <a:ext cx="1646954" cy="1800000"/>
          </a:xfrm>
          <a:prstGeom prst="rect">
            <a:avLst/>
          </a:prstGeom>
        </p:spPr>
      </p:pic>
      <p:pic>
        <p:nvPicPr>
          <p:cNvPr id="13" name="圖片 12"/>
          <p:cNvPicPr>
            <a:picLocks noChangeAspect="1"/>
          </p:cNvPicPr>
          <p:nvPr/>
        </p:nvPicPr>
        <p:blipFill rotWithShape="1">
          <a:blip r:embed="rId12">
            <a:extLst>
              <a:ext uri="{28A0092B-C50C-407E-A947-70E740481C1C}">
                <a14:useLocalDpi xmlns:a14="http://schemas.microsoft.com/office/drawing/2010/main" val="0"/>
              </a:ext>
            </a:extLst>
          </a:blip>
          <a:srcRect r="10386"/>
          <a:stretch/>
        </p:blipFill>
        <p:spPr>
          <a:xfrm>
            <a:off x="-18863" y="301350"/>
            <a:ext cx="1582027" cy="1800000"/>
          </a:xfrm>
          <a:prstGeom prst="rect">
            <a:avLst/>
          </a:prstGeom>
        </p:spPr>
      </p:pic>
      <p:sp>
        <p:nvSpPr>
          <p:cNvPr id="14" name="文字方塊 13"/>
          <p:cNvSpPr txBox="1"/>
          <p:nvPr/>
        </p:nvSpPr>
        <p:spPr>
          <a:xfrm>
            <a:off x="4024261" y="2115765"/>
            <a:ext cx="1092735" cy="369332"/>
          </a:xfrm>
          <a:prstGeom prst="rect">
            <a:avLst/>
          </a:prstGeom>
          <a:noFill/>
        </p:spPr>
        <p:txBody>
          <a:bodyPr wrap="none" rtlCol="0">
            <a:spAutoFit/>
          </a:bodyPr>
          <a:lstStyle/>
          <a:p>
            <a:r>
              <a:rPr lang="en-US" altLang="zh-TW" dirty="0">
                <a:solidFill>
                  <a:srgbClr val="FFFF00"/>
                </a:solidFill>
              </a:rPr>
              <a:t>New Tech</a:t>
            </a:r>
            <a:endParaRPr lang="zh-TW" altLang="en-US" dirty="0">
              <a:solidFill>
                <a:srgbClr val="FFFF00"/>
              </a:solidFill>
            </a:endParaRPr>
          </a:p>
        </p:txBody>
      </p:sp>
      <p:sp>
        <p:nvSpPr>
          <p:cNvPr id="15" name="文字方塊 14"/>
          <p:cNvSpPr txBox="1"/>
          <p:nvPr/>
        </p:nvSpPr>
        <p:spPr>
          <a:xfrm>
            <a:off x="3932764" y="6121287"/>
            <a:ext cx="1335622" cy="369332"/>
          </a:xfrm>
          <a:prstGeom prst="rect">
            <a:avLst/>
          </a:prstGeom>
          <a:noFill/>
        </p:spPr>
        <p:txBody>
          <a:bodyPr wrap="none" rtlCol="0">
            <a:spAutoFit/>
          </a:bodyPr>
          <a:lstStyle/>
          <a:p>
            <a:r>
              <a:rPr lang="en-US" altLang="zh-TW" dirty="0">
                <a:solidFill>
                  <a:srgbClr val="FFFF00"/>
                </a:solidFill>
              </a:rPr>
              <a:t>Routine SWI</a:t>
            </a:r>
            <a:endParaRPr lang="zh-TW" altLang="en-US" dirty="0">
              <a:solidFill>
                <a:srgbClr val="FFFF00"/>
              </a:solidFill>
            </a:endParaRPr>
          </a:p>
        </p:txBody>
      </p:sp>
      <p:sp>
        <p:nvSpPr>
          <p:cNvPr id="16" name="文字方塊 15"/>
          <p:cNvSpPr txBox="1"/>
          <p:nvPr/>
        </p:nvSpPr>
        <p:spPr>
          <a:xfrm>
            <a:off x="3853780" y="18616"/>
            <a:ext cx="1165704" cy="369332"/>
          </a:xfrm>
          <a:prstGeom prst="rect">
            <a:avLst/>
          </a:prstGeom>
          <a:noFill/>
        </p:spPr>
        <p:txBody>
          <a:bodyPr wrap="none" rtlCol="0">
            <a:spAutoFit/>
          </a:bodyPr>
          <a:lstStyle/>
          <a:p>
            <a:r>
              <a:rPr lang="en-US" altLang="zh-TW" dirty="0">
                <a:solidFill>
                  <a:schemeClr val="bg1"/>
                </a:solidFill>
              </a:rPr>
              <a:t>Subject 01</a:t>
            </a:r>
            <a:endParaRPr lang="zh-TW" altLang="en-US" dirty="0">
              <a:solidFill>
                <a:schemeClr val="bg1"/>
              </a:solidFill>
            </a:endParaRPr>
          </a:p>
        </p:txBody>
      </p:sp>
      <p:pic>
        <p:nvPicPr>
          <p:cNvPr id="10" name="圖片 9"/>
          <p:cNvPicPr>
            <a:picLocks noChangeAspect="1"/>
          </p:cNvPicPr>
          <p:nvPr/>
        </p:nvPicPr>
        <p:blipFill rotWithShape="1">
          <a:blip r:embed="rId13">
            <a:extLst>
              <a:ext uri="{28A0092B-C50C-407E-A947-70E740481C1C}">
                <a14:useLocalDpi xmlns:a14="http://schemas.microsoft.com/office/drawing/2010/main" val="0"/>
              </a:ext>
            </a:extLst>
          </a:blip>
          <a:srcRect l="9587" r="8947"/>
          <a:stretch/>
        </p:blipFill>
        <p:spPr>
          <a:xfrm>
            <a:off x="4741187" y="332656"/>
            <a:ext cx="1438201" cy="1800000"/>
          </a:xfrm>
          <a:prstGeom prst="rect">
            <a:avLst/>
          </a:prstGeom>
        </p:spPr>
      </p:pic>
    </p:spTree>
    <p:extLst>
      <p:ext uri="{BB962C8B-B14F-4D97-AF65-F5344CB8AC3E}">
        <p14:creationId xmlns:p14="http://schemas.microsoft.com/office/powerpoint/2010/main" val="4275136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47FF8DB2-9266-4D64-9AC0-1D27DBEFE21F}"/>
              </a:ext>
            </a:extLst>
          </p:cNvPr>
          <p:cNvSpPr/>
          <p:nvPr/>
        </p:nvSpPr>
        <p:spPr>
          <a:xfrm>
            <a:off x="-108520" y="-99392"/>
            <a:ext cx="9361040" cy="70567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4038600"/>
            <a:ext cx="1765385" cy="18000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144" y="4038600"/>
            <a:ext cx="1765385" cy="180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7007" y="4038600"/>
            <a:ext cx="1765385" cy="1800000"/>
          </a:xfrm>
          <a:prstGeom prst="rect">
            <a:avLst/>
          </a:prstGeom>
        </p:spPr>
      </p:pic>
      <p:pic>
        <p:nvPicPr>
          <p:cNvPr id="5" name="圖片 4"/>
          <p:cNvPicPr>
            <a:picLocks noChangeAspect="1"/>
          </p:cNvPicPr>
          <p:nvPr/>
        </p:nvPicPr>
        <p:blipFill rotWithShape="1">
          <a:blip r:embed="rId6">
            <a:extLst>
              <a:ext uri="{28A0092B-C50C-407E-A947-70E740481C1C}">
                <a14:useLocalDpi xmlns:a14="http://schemas.microsoft.com/office/drawing/2010/main" val="0"/>
              </a:ext>
            </a:extLst>
          </a:blip>
          <a:srcRect r="9574"/>
          <a:stretch/>
        </p:blipFill>
        <p:spPr>
          <a:xfrm>
            <a:off x="2778590" y="4038600"/>
            <a:ext cx="1596356" cy="1800000"/>
          </a:xfrm>
          <a:prstGeom prst="rect">
            <a:avLst/>
          </a:prstGeom>
        </p:spPr>
      </p:pic>
      <p:pic>
        <p:nvPicPr>
          <p:cNvPr id="6" name="圖片 5"/>
          <p:cNvPicPr>
            <a:picLocks noChangeAspect="1"/>
          </p:cNvPicPr>
          <p:nvPr/>
        </p:nvPicPr>
        <p:blipFill rotWithShape="1">
          <a:blip r:embed="rId7">
            <a:extLst>
              <a:ext uri="{28A0092B-C50C-407E-A947-70E740481C1C}">
                <a14:useLocalDpi xmlns:a14="http://schemas.microsoft.com/office/drawing/2010/main" val="0"/>
              </a:ext>
            </a:extLst>
          </a:blip>
          <a:srcRect r="12236"/>
          <a:stretch/>
        </p:blipFill>
        <p:spPr>
          <a:xfrm>
            <a:off x="1294447" y="4038600"/>
            <a:ext cx="1549361" cy="1800000"/>
          </a:xfrm>
          <a:prstGeom prst="rect">
            <a:avLst/>
          </a:prstGeom>
        </p:spPr>
      </p:pic>
      <p:pic>
        <p:nvPicPr>
          <p:cNvPr id="7" name="圖片 6"/>
          <p:cNvPicPr>
            <a:picLocks noChangeAspect="1"/>
          </p:cNvPicPr>
          <p:nvPr/>
        </p:nvPicPr>
        <p:blipFill rotWithShape="1">
          <a:blip r:embed="rId8">
            <a:extLst>
              <a:ext uri="{28A0092B-C50C-407E-A947-70E740481C1C}">
                <a14:useLocalDpi xmlns:a14="http://schemas.microsoft.com/office/drawing/2010/main" val="0"/>
              </a:ext>
            </a:extLst>
          </a:blip>
          <a:srcRect r="10820"/>
          <a:stretch/>
        </p:blipFill>
        <p:spPr>
          <a:xfrm>
            <a:off x="-145712" y="4038600"/>
            <a:ext cx="1574374" cy="1800000"/>
          </a:xfrm>
          <a:prstGeom prst="rect">
            <a:avLst/>
          </a:prstGeom>
        </p:spPr>
      </p:pic>
      <p:pic>
        <p:nvPicPr>
          <p:cNvPr id="8" name="圖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6336" y="836712"/>
            <a:ext cx="1765385" cy="1800000"/>
          </a:xfrm>
          <a:prstGeom prst="rect">
            <a:avLst/>
          </a:prstGeom>
        </p:spPr>
      </p:pic>
      <p:pic>
        <p:nvPicPr>
          <p:cNvPr id="9" name="圖片 8"/>
          <p:cNvPicPr>
            <a:picLocks noChangeAspect="1"/>
          </p:cNvPicPr>
          <p:nvPr/>
        </p:nvPicPr>
        <p:blipFill rotWithShape="1">
          <a:blip r:embed="rId10">
            <a:extLst>
              <a:ext uri="{28A0092B-C50C-407E-A947-70E740481C1C}">
                <a14:useLocalDpi xmlns:a14="http://schemas.microsoft.com/office/drawing/2010/main" val="0"/>
              </a:ext>
            </a:extLst>
          </a:blip>
          <a:srcRect r="10898"/>
          <a:stretch/>
        </p:blipFill>
        <p:spPr>
          <a:xfrm>
            <a:off x="6180677" y="836912"/>
            <a:ext cx="1572996" cy="1800000"/>
          </a:xfrm>
          <a:prstGeom prst="rect">
            <a:avLst/>
          </a:prstGeom>
        </p:spPr>
      </p:pic>
      <p:pic>
        <p:nvPicPr>
          <p:cNvPr id="10" name="圖片 9"/>
          <p:cNvPicPr>
            <a:picLocks noChangeAspect="1"/>
          </p:cNvPicPr>
          <p:nvPr/>
        </p:nvPicPr>
        <p:blipFill rotWithShape="1">
          <a:blip r:embed="rId11">
            <a:extLst>
              <a:ext uri="{28A0092B-C50C-407E-A947-70E740481C1C}">
                <a14:useLocalDpi xmlns:a14="http://schemas.microsoft.com/office/drawing/2010/main" val="0"/>
              </a:ext>
            </a:extLst>
          </a:blip>
          <a:srcRect r="10898"/>
          <a:stretch/>
        </p:blipFill>
        <p:spPr>
          <a:xfrm>
            <a:off x="4655189" y="832615"/>
            <a:ext cx="1572996" cy="1800000"/>
          </a:xfrm>
          <a:prstGeom prst="rect">
            <a:avLst/>
          </a:prstGeom>
        </p:spPr>
      </p:pic>
      <p:pic>
        <p:nvPicPr>
          <p:cNvPr id="11" name="圖片 10"/>
          <p:cNvPicPr>
            <a:picLocks noChangeAspect="1"/>
          </p:cNvPicPr>
          <p:nvPr/>
        </p:nvPicPr>
        <p:blipFill rotWithShape="1">
          <a:blip r:embed="rId12">
            <a:extLst>
              <a:ext uri="{28A0092B-C50C-407E-A947-70E740481C1C}">
                <a14:useLocalDpi xmlns:a14="http://schemas.microsoft.com/office/drawing/2010/main" val="0"/>
              </a:ext>
            </a:extLst>
          </a:blip>
          <a:srcRect r="8706"/>
          <a:stretch/>
        </p:blipFill>
        <p:spPr>
          <a:xfrm>
            <a:off x="3157992" y="836912"/>
            <a:ext cx="1611683" cy="1800000"/>
          </a:xfrm>
          <a:prstGeom prst="rect">
            <a:avLst/>
          </a:prstGeom>
        </p:spPr>
      </p:pic>
      <p:pic>
        <p:nvPicPr>
          <p:cNvPr id="12" name="圖片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99574" y="836712"/>
            <a:ext cx="1765385" cy="1800000"/>
          </a:xfrm>
          <a:prstGeom prst="rect">
            <a:avLst/>
          </a:prstGeom>
        </p:spPr>
      </p:pic>
      <p:pic>
        <p:nvPicPr>
          <p:cNvPr id="13" name="圖片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705" y="812055"/>
            <a:ext cx="1765385" cy="1800000"/>
          </a:xfrm>
          <a:prstGeom prst="rect">
            <a:avLst/>
          </a:prstGeom>
        </p:spPr>
      </p:pic>
      <p:sp>
        <p:nvSpPr>
          <p:cNvPr id="14" name="文字方塊 13"/>
          <p:cNvSpPr txBox="1"/>
          <p:nvPr/>
        </p:nvSpPr>
        <p:spPr>
          <a:xfrm>
            <a:off x="3991041" y="2636712"/>
            <a:ext cx="1092735" cy="369332"/>
          </a:xfrm>
          <a:prstGeom prst="rect">
            <a:avLst/>
          </a:prstGeom>
          <a:noFill/>
        </p:spPr>
        <p:txBody>
          <a:bodyPr wrap="none" rtlCol="0">
            <a:spAutoFit/>
          </a:bodyPr>
          <a:lstStyle/>
          <a:p>
            <a:r>
              <a:rPr lang="en-US" altLang="zh-TW" dirty="0">
                <a:solidFill>
                  <a:srgbClr val="FFFF00"/>
                </a:solidFill>
              </a:rPr>
              <a:t>New Tech</a:t>
            </a:r>
            <a:endParaRPr lang="zh-TW" altLang="en-US" dirty="0">
              <a:solidFill>
                <a:srgbClr val="FFFF00"/>
              </a:solidFill>
            </a:endParaRPr>
          </a:p>
        </p:txBody>
      </p:sp>
      <p:sp>
        <p:nvSpPr>
          <p:cNvPr id="15" name="文字方塊 14"/>
          <p:cNvSpPr txBox="1"/>
          <p:nvPr/>
        </p:nvSpPr>
        <p:spPr>
          <a:xfrm>
            <a:off x="3932764" y="6121287"/>
            <a:ext cx="1335622" cy="369332"/>
          </a:xfrm>
          <a:prstGeom prst="rect">
            <a:avLst/>
          </a:prstGeom>
          <a:noFill/>
        </p:spPr>
        <p:txBody>
          <a:bodyPr wrap="none" rtlCol="0">
            <a:spAutoFit/>
          </a:bodyPr>
          <a:lstStyle/>
          <a:p>
            <a:r>
              <a:rPr lang="en-US" altLang="zh-TW" dirty="0">
                <a:solidFill>
                  <a:srgbClr val="FFFF00"/>
                </a:solidFill>
              </a:rPr>
              <a:t>Routine SWI</a:t>
            </a:r>
            <a:endParaRPr lang="zh-TW" altLang="en-US" dirty="0">
              <a:solidFill>
                <a:srgbClr val="FFFF00"/>
              </a:solidFill>
            </a:endParaRPr>
          </a:p>
        </p:txBody>
      </p:sp>
      <p:sp>
        <p:nvSpPr>
          <p:cNvPr id="16" name="文字方塊 15"/>
          <p:cNvSpPr txBox="1"/>
          <p:nvPr/>
        </p:nvSpPr>
        <p:spPr>
          <a:xfrm>
            <a:off x="3853780" y="18616"/>
            <a:ext cx="1165704" cy="369332"/>
          </a:xfrm>
          <a:prstGeom prst="rect">
            <a:avLst/>
          </a:prstGeom>
          <a:noFill/>
        </p:spPr>
        <p:txBody>
          <a:bodyPr wrap="none" rtlCol="0">
            <a:spAutoFit/>
          </a:bodyPr>
          <a:lstStyle/>
          <a:p>
            <a:r>
              <a:rPr lang="en-US" altLang="zh-TW" dirty="0">
                <a:solidFill>
                  <a:schemeClr val="bg1"/>
                </a:solidFill>
              </a:rPr>
              <a:t>Subject 01</a:t>
            </a:r>
            <a:endParaRPr lang="zh-TW" altLang="en-US" dirty="0">
              <a:solidFill>
                <a:schemeClr val="bg1"/>
              </a:solidFill>
            </a:endParaRPr>
          </a:p>
        </p:txBody>
      </p:sp>
      <p:cxnSp>
        <p:nvCxnSpPr>
          <p:cNvPr id="21" name="直線單箭頭接點 20">
            <a:extLst>
              <a:ext uri="{FF2B5EF4-FFF2-40B4-BE49-F238E27FC236}">
                <a16:creationId xmlns:a16="http://schemas.microsoft.com/office/drawing/2014/main" id="{A7AA21A4-30B3-45B8-8D48-E23089B903F2}"/>
              </a:ext>
            </a:extLst>
          </p:cNvPr>
          <p:cNvCxnSpPr/>
          <p:nvPr/>
        </p:nvCxnSpPr>
        <p:spPr>
          <a:xfrm>
            <a:off x="3131840" y="4293096"/>
            <a:ext cx="26152" cy="50405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C1D3FD52-3A57-4FEC-BCEC-773A04E35CED}"/>
              </a:ext>
            </a:extLst>
          </p:cNvPr>
          <p:cNvCxnSpPr/>
          <p:nvPr/>
        </p:nvCxnSpPr>
        <p:spPr>
          <a:xfrm>
            <a:off x="4022823" y="4407732"/>
            <a:ext cx="26152" cy="50405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46E7CF25-0A49-44A5-A819-CDC8689CD8DD}"/>
              </a:ext>
            </a:extLst>
          </p:cNvPr>
          <p:cNvCxnSpPr/>
          <p:nvPr/>
        </p:nvCxnSpPr>
        <p:spPr>
          <a:xfrm>
            <a:off x="4440783" y="1289877"/>
            <a:ext cx="26152" cy="50405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BA7F743-DDD6-488B-A8E2-3F50234B8898}"/>
              </a:ext>
            </a:extLst>
          </p:cNvPr>
          <p:cNvCxnSpPr/>
          <p:nvPr/>
        </p:nvCxnSpPr>
        <p:spPr>
          <a:xfrm>
            <a:off x="3502591" y="1195491"/>
            <a:ext cx="26152" cy="50405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443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FEF96B7-449E-4C0A-8094-28AEF23EC151}"/>
              </a:ext>
            </a:extLst>
          </p:cNvPr>
          <p:cNvSpPr/>
          <p:nvPr/>
        </p:nvSpPr>
        <p:spPr>
          <a:xfrm>
            <a:off x="-108520" y="-99392"/>
            <a:ext cx="9361040" cy="70567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508" y="303350"/>
            <a:ext cx="2824615" cy="2880000"/>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285750"/>
            <a:ext cx="2824615" cy="288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2" y="303350"/>
            <a:ext cx="2824615" cy="2880000"/>
          </a:xfrm>
          <a:prstGeom prst="rect">
            <a:avLst/>
          </a:prstGeom>
        </p:spPr>
      </p:pic>
      <p:pic>
        <p:nvPicPr>
          <p:cNvPr id="6" name="圖片 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62700" y="4086224"/>
            <a:ext cx="2200275" cy="2464075"/>
          </a:xfrm>
          <a:prstGeom prst="rect">
            <a:avLst/>
          </a:prstGeom>
        </p:spPr>
      </p:pic>
      <p:pic>
        <p:nvPicPr>
          <p:cNvPr id="7" name="圖片 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6699" y="4114800"/>
            <a:ext cx="2228851" cy="2435500"/>
          </a:xfrm>
          <a:prstGeom prst="rect">
            <a:avLst/>
          </a:prstGeom>
        </p:spPr>
      </p:pic>
      <p:pic>
        <p:nvPicPr>
          <p:cNvPr id="8" name="圖片 7"/>
          <p:cNvPicPr>
            <a:picLocks noChangeAspect="1"/>
          </p:cNvPicPr>
          <p:nvPr/>
        </p:nvPicPr>
        <p:blipFill rotWithShape="1">
          <a:blip r:embed="rId8" cstate="print">
            <a:extLst>
              <a:ext uri="{28A0092B-C50C-407E-A947-70E740481C1C}">
                <a14:useLocalDpi xmlns:a14="http://schemas.microsoft.com/office/drawing/2010/main" val="0"/>
              </a:ext>
            </a:extLst>
          </a:blip>
          <a:srcRect t="-10419"/>
          <a:stretch/>
        </p:blipFill>
        <p:spPr>
          <a:xfrm>
            <a:off x="3333750" y="3861048"/>
            <a:ext cx="2209800" cy="2689252"/>
          </a:xfrm>
          <a:prstGeom prst="rect">
            <a:avLst/>
          </a:prstGeom>
        </p:spPr>
      </p:pic>
      <p:sp>
        <p:nvSpPr>
          <p:cNvPr id="11" name="文字方塊 10"/>
          <p:cNvSpPr txBox="1"/>
          <p:nvPr/>
        </p:nvSpPr>
        <p:spPr>
          <a:xfrm>
            <a:off x="3757004" y="3165750"/>
            <a:ext cx="1092735" cy="369332"/>
          </a:xfrm>
          <a:prstGeom prst="rect">
            <a:avLst/>
          </a:prstGeom>
          <a:noFill/>
        </p:spPr>
        <p:txBody>
          <a:bodyPr wrap="none" rtlCol="0">
            <a:spAutoFit/>
          </a:bodyPr>
          <a:lstStyle/>
          <a:p>
            <a:r>
              <a:rPr lang="en-US" altLang="zh-TW" dirty="0">
                <a:solidFill>
                  <a:srgbClr val="FFFF00"/>
                </a:solidFill>
              </a:rPr>
              <a:t>New Tech</a:t>
            </a:r>
            <a:endParaRPr lang="zh-TW" altLang="en-US" dirty="0">
              <a:solidFill>
                <a:srgbClr val="FFFF00"/>
              </a:solidFill>
            </a:endParaRPr>
          </a:p>
        </p:txBody>
      </p:sp>
      <p:sp>
        <p:nvSpPr>
          <p:cNvPr id="12" name="文字方塊 11"/>
          <p:cNvSpPr txBox="1"/>
          <p:nvPr/>
        </p:nvSpPr>
        <p:spPr>
          <a:xfrm>
            <a:off x="3757004" y="6365633"/>
            <a:ext cx="1335622" cy="369332"/>
          </a:xfrm>
          <a:prstGeom prst="rect">
            <a:avLst/>
          </a:prstGeom>
          <a:noFill/>
        </p:spPr>
        <p:txBody>
          <a:bodyPr wrap="none" rtlCol="0">
            <a:spAutoFit/>
          </a:bodyPr>
          <a:lstStyle/>
          <a:p>
            <a:r>
              <a:rPr lang="en-US" altLang="zh-TW" dirty="0">
                <a:solidFill>
                  <a:srgbClr val="FFFF00"/>
                </a:solidFill>
              </a:rPr>
              <a:t>Routine SWI</a:t>
            </a:r>
            <a:endParaRPr lang="zh-TW" altLang="en-US" dirty="0">
              <a:solidFill>
                <a:srgbClr val="FFFF00"/>
              </a:solidFill>
            </a:endParaRPr>
          </a:p>
        </p:txBody>
      </p:sp>
      <p:sp>
        <p:nvSpPr>
          <p:cNvPr id="13" name="文字方塊 12"/>
          <p:cNvSpPr txBox="1"/>
          <p:nvPr/>
        </p:nvSpPr>
        <p:spPr>
          <a:xfrm>
            <a:off x="3853780" y="18616"/>
            <a:ext cx="1165704" cy="369332"/>
          </a:xfrm>
          <a:prstGeom prst="rect">
            <a:avLst/>
          </a:prstGeom>
          <a:noFill/>
        </p:spPr>
        <p:txBody>
          <a:bodyPr wrap="none" rtlCol="0">
            <a:spAutoFit/>
          </a:bodyPr>
          <a:lstStyle/>
          <a:p>
            <a:r>
              <a:rPr lang="en-US" altLang="zh-TW" dirty="0">
                <a:solidFill>
                  <a:schemeClr val="bg1"/>
                </a:solidFill>
              </a:rPr>
              <a:t>Subject 02</a:t>
            </a:r>
            <a:endParaRPr lang="zh-TW" altLang="en-US" dirty="0">
              <a:solidFill>
                <a:schemeClr val="bg1"/>
              </a:solidFill>
            </a:endParaRPr>
          </a:p>
        </p:txBody>
      </p:sp>
      <p:cxnSp>
        <p:nvCxnSpPr>
          <p:cNvPr id="15" name="直線單箭頭接點 14">
            <a:extLst>
              <a:ext uri="{FF2B5EF4-FFF2-40B4-BE49-F238E27FC236}">
                <a16:creationId xmlns:a16="http://schemas.microsoft.com/office/drawing/2014/main" id="{D5E19832-8154-4439-9AEA-E6E6A7127DA4}"/>
              </a:ext>
            </a:extLst>
          </p:cNvPr>
          <p:cNvCxnSpPr>
            <a:cxnSpLocks/>
          </p:cNvCxnSpPr>
          <p:nvPr/>
        </p:nvCxnSpPr>
        <p:spPr>
          <a:xfrm flipH="1">
            <a:off x="4480363" y="4293096"/>
            <a:ext cx="163645" cy="45937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9B258360-EEE5-444A-91BF-3B347974E72B}"/>
              </a:ext>
            </a:extLst>
          </p:cNvPr>
          <p:cNvCxnSpPr>
            <a:cxnSpLocks/>
          </p:cNvCxnSpPr>
          <p:nvPr/>
        </p:nvCxnSpPr>
        <p:spPr>
          <a:xfrm flipH="1">
            <a:off x="4480363" y="835960"/>
            <a:ext cx="163645" cy="45937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C6EB4BCC-83A6-4DC4-B0E1-ED8A98356332}"/>
              </a:ext>
            </a:extLst>
          </p:cNvPr>
          <p:cNvCxnSpPr>
            <a:cxnSpLocks/>
          </p:cNvCxnSpPr>
          <p:nvPr/>
        </p:nvCxnSpPr>
        <p:spPr>
          <a:xfrm flipH="1">
            <a:off x="5010804" y="4293096"/>
            <a:ext cx="532746" cy="22968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6D0AC8A3-4314-434F-9C6F-7A1B584A7BE9}"/>
              </a:ext>
            </a:extLst>
          </p:cNvPr>
          <p:cNvCxnSpPr>
            <a:cxnSpLocks/>
          </p:cNvCxnSpPr>
          <p:nvPr/>
        </p:nvCxnSpPr>
        <p:spPr>
          <a:xfrm flipH="1">
            <a:off x="4961619" y="964844"/>
            <a:ext cx="532746" cy="22968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279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DE5CEDE-005A-4F2B-BE22-182AB9E65CE5}"/>
              </a:ext>
            </a:extLst>
          </p:cNvPr>
          <p:cNvSpPr/>
          <p:nvPr/>
        </p:nvSpPr>
        <p:spPr>
          <a:xfrm>
            <a:off x="-108520" y="-99392"/>
            <a:ext cx="9361040" cy="70567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7969" y="3426228"/>
            <a:ext cx="1765385" cy="1800000"/>
          </a:xfrm>
          <a:prstGeom prst="rect">
            <a:avLst/>
          </a:prstGeom>
        </p:spPr>
      </p:pic>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r="8853"/>
          <a:stretch/>
        </p:blipFill>
        <p:spPr>
          <a:xfrm>
            <a:off x="6014841" y="3426228"/>
            <a:ext cx="1609100" cy="1800000"/>
          </a:xfrm>
          <a:prstGeom prst="rect">
            <a:avLst/>
          </a:prstGeom>
        </p:spPr>
      </p:pic>
      <p:pic>
        <p:nvPicPr>
          <p:cNvPr id="4" name="圖片 3"/>
          <p:cNvPicPr>
            <a:picLocks noChangeAspect="1"/>
          </p:cNvPicPr>
          <p:nvPr/>
        </p:nvPicPr>
        <p:blipFill rotWithShape="1">
          <a:blip r:embed="rId4">
            <a:extLst>
              <a:ext uri="{28A0092B-C50C-407E-A947-70E740481C1C}">
                <a14:useLocalDpi xmlns:a14="http://schemas.microsoft.com/office/drawing/2010/main" val="0"/>
              </a:ext>
            </a:extLst>
          </a:blip>
          <a:srcRect r="8853"/>
          <a:stretch/>
        </p:blipFill>
        <p:spPr>
          <a:xfrm>
            <a:off x="4567247" y="3426228"/>
            <a:ext cx="1609100" cy="1800000"/>
          </a:xfrm>
          <a:prstGeom prst="rect">
            <a:avLst/>
          </a:prstGeom>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0048" y="3456086"/>
            <a:ext cx="1765385" cy="1800000"/>
          </a:xfrm>
          <a:prstGeom prst="rect">
            <a:avLst/>
          </a:prstGeom>
        </p:spPr>
      </p:pic>
      <p:pic>
        <p:nvPicPr>
          <p:cNvPr id="6" name="圖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0689" y="3485944"/>
            <a:ext cx="1765385" cy="1800000"/>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70" y="3447597"/>
            <a:ext cx="1765385" cy="1800000"/>
          </a:xfrm>
          <a:prstGeom prst="rect">
            <a:avLst/>
          </a:prstGeom>
        </p:spPr>
      </p:pic>
      <p:pic>
        <p:nvPicPr>
          <p:cNvPr id="8" name="圖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59" y="377483"/>
            <a:ext cx="1765385" cy="1800000"/>
          </a:xfrm>
          <a:prstGeom prst="rect">
            <a:avLst/>
          </a:prstGeom>
        </p:spPr>
      </p:pic>
      <p:pic>
        <p:nvPicPr>
          <p:cNvPr id="9" name="圖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6101" y="339136"/>
            <a:ext cx="1765385" cy="1800000"/>
          </a:xfrm>
          <a:prstGeom prst="rect">
            <a:avLst/>
          </a:prstGeom>
        </p:spPr>
      </p:pic>
      <p:pic>
        <p:nvPicPr>
          <p:cNvPr id="10" name="圖片 9"/>
          <p:cNvPicPr>
            <a:picLocks noChangeAspect="1"/>
          </p:cNvPicPr>
          <p:nvPr/>
        </p:nvPicPr>
        <p:blipFill rotWithShape="1">
          <a:blip r:embed="rId10">
            <a:extLst>
              <a:ext uri="{28A0092B-C50C-407E-A947-70E740481C1C}">
                <a14:useLocalDpi xmlns:a14="http://schemas.microsoft.com/office/drawing/2010/main" val="0"/>
              </a:ext>
            </a:extLst>
          </a:blip>
          <a:srcRect l="5909"/>
          <a:stretch/>
        </p:blipFill>
        <p:spPr>
          <a:xfrm>
            <a:off x="2983087" y="349820"/>
            <a:ext cx="1661059" cy="1800000"/>
          </a:xfrm>
          <a:prstGeom prst="rect">
            <a:avLst/>
          </a:prstGeom>
        </p:spPr>
      </p:pic>
      <p:pic>
        <p:nvPicPr>
          <p:cNvPr id="11" name="圖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0961" y="319962"/>
            <a:ext cx="1765385" cy="1800000"/>
          </a:xfrm>
          <a:prstGeom prst="rect">
            <a:avLst/>
          </a:prstGeom>
        </p:spPr>
      </p:pic>
      <p:pic>
        <p:nvPicPr>
          <p:cNvPr id="12" name="圖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43161" y="319962"/>
            <a:ext cx="1765385" cy="1800000"/>
          </a:xfrm>
          <a:prstGeom prst="rect">
            <a:avLst/>
          </a:prstGeom>
        </p:spPr>
      </p:pic>
      <p:pic>
        <p:nvPicPr>
          <p:cNvPr id="13" name="圖片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50857" y="339136"/>
            <a:ext cx="1765385" cy="1800000"/>
          </a:xfrm>
          <a:prstGeom prst="rect">
            <a:avLst/>
          </a:prstGeom>
        </p:spPr>
      </p:pic>
      <p:sp>
        <p:nvSpPr>
          <p:cNvPr id="14" name="文字方塊 13"/>
          <p:cNvSpPr txBox="1"/>
          <p:nvPr/>
        </p:nvSpPr>
        <p:spPr>
          <a:xfrm>
            <a:off x="3906764" y="1992817"/>
            <a:ext cx="1092735" cy="369332"/>
          </a:xfrm>
          <a:prstGeom prst="rect">
            <a:avLst/>
          </a:prstGeom>
          <a:noFill/>
        </p:spPr>
        <p:txBody>
          <a:bodyPr wrap="none" rtlCol="0">
            <a:spAutoFit/>
          </a:bodyPr>
          <a:lstStyle/>
          <a:p>
            <a:r>
              <a:rPr lang="en-US" altLang="zh-TW" dirty="0">
                <a:solidFill>
                  <a:srgbClr val="FFFF00"/>
                </a:solidFill>
              </a:rPr>
              <a:t>New Tech</a:t>
            </a:r>
            <a:endParaRPr lang="zh-TW" altLang="en-US" dirty="0">
              <a:solidFill>
                <a:srgbClr val="FFFF00"/>
              </a:solidFill>
            </a:endParaRPr>
          </a:p>
        </p:txBody>
      </p:sp>
      <p:sp>
        <p:nvSpPr>
          <p:cNvPr id="15" name="文字方塊 14"/>
          <p:cNvSpPr txBox="1"/>
          <p:nvPr/>
        </p:nvSpPr>
        <p:spPr>
          <a:xfrm>
            <a:off x="3906764" y="5192700"/>
            <a:ext cx="1335622" cy="369332"/>
          </a:xfrm>
          <a:prstGeom prst="rect">
            <a:avLst/>
          </a:prstGeom>
          <a:noFill/>
        </p:spPr>
        <p:txBody>
          <a:bodyPr wrap="none" rtlCol="0">
            <a:spAutoFit/>
          </a:bodyPr>
          <a:lstStyle/>
          <a:p>
            <a:r>
              <a:rPr lang="en-US" altLang="zh-TW" dirty="0">
                <a:solidFill>
                  <a:srgbClr val="FFFF00"/>
                </a:solidFill>
              </a:rPr>
              <a:t>Routine SWI</a:t>
            </a:r>
            <a:endParaRPr lang="zh-TW" altLang="en-US" dirty="0">
              <a:solidFill>
                <a:srgbClr val="FFFF00"/>
              </a:solidFill>
            </a:endParaRPr>
          </a:p>
        </p:txBody>
      </p:sp>
      <p:sp>
        <p:nvSpPr>
          <p:cNvPr id="16" name="文字方塊 15"/>
          <p:cNvSpPr txBox="1"/>
          <p:nvPr/>
        </p:nvSpPr>
        <p:spPr>
          <a:xfrm>
            <a:off x="3853780" y="18616"/>
            <a:ext cx="1165704" cy="369332"/>
          </a:xfrm>
          <a:prstGeom prst="rect">
            <a:avLst/>
          </a:prstGeom>
          <a:noFill/>
        </p:spPr>
        <p:txBody>
          <a:bodyPr wrap="none" rtlCol="0">
            <a:spAutoFit/>
          </a:bodyPr>
          <a:lstStyle/>
          <a:p>
            <a:r>
              <a:rPr lang="en-US" altLang="zh-TW" dirty="0">
                <a:solidFill>
                  <a:schemeClr val="bg1"/>
                </a:solidFill>
              </a:rPr>
              <a:t>Subject 02</a:t>
            </a:r>
            <a:endParaRPr lang="zh-TW" altLang="en-US" dirty="0">
              <a:solidFill>
                <a:schemeClr val="bg1"/>
              </a:solidFill>
            </a:endParaRPr>
          </a:p>
        </p:txBody>
      </p:sp>
    </p:spTree>
    <p:extLst>
      <p:ext uri="{BB962C8B-B14F-4D97-AF65-F5344CB8AC3E}">
        <p14:creationId xmlns:p14="http://schemas.microsoft.com/office/powerpoint/2010/main" val="2092017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031E9D0B-28F5-45BB-854A-10072CF7F909}"/>
              </a:ext>
            </a:extLst>
          </p:cNvPr>
          <p:cNvSpPr/>
          <p:nvPr/>
        </p:nvSpPr>
        <p:spPr>
          <a:xfrm>
            <a:off x="-108520" y="-99392"/>
            <a:ext cx="9361040" cy="70567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480" y="3733782"/>
            <a:ext cx="1645922" cy="1800000"/>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473" y="3733782"/>
            <a:ext cx="1765385" cy="1800000"/>
          </a:xfrm>
          <a:prstGeom prst="rect">
            <a:avLst/>
          </a:prstGeom>
        </p:spPr>
      </p:pic>
      <p:pic>
        <p:nvPicPr>
          <p:cNvPr id="4" name="圖片 3"/>
          <p:cNvPicPr>
            <a:picLocks noChangeAspect="1"/>
          </p:cNvPicPr>
          <p:nvPr/>
        </p:nvPicPr>
        <p:blipFill rotWithShape="1">
          <a:blip r:embed="rId4">
            <a:extLst>
              <a:ext uri="{28A0092B-C50C-407E-A947-70E740481C1C}">
                <a14:useLocalDpi xmlns:a14="http://schemas.microsoft.com/office/drawing/2010/main" val="0"/>
              </a:ext>
            </a:extLst>
          </a:blip>
          <a:srcRect l="7742"/>
          <a:stretch/>
        </p:blipFill>
        <p:spPr>
          <a:xfrm>
            <a:off x="3109712" y="3733782"/>
            <a:ext cx="1628703" cy="1800000"/>
          </a:xfrm>
          <a:prstGeom prst="rect">
            <a:avLst/>
          </a:prstGeom>
        </p:spPr>
      </p:pic>
      <p:pic>
        <p:nvPicPr>
          <p:cNvPr id="5" name="圖片 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13622" y="3733782"/>
            <a:ext cx="1554480" cy="1800000"/>
          </a:xfrm>
          <a:prstGeom prst="rect">
            <a:avLst/>
          </a:prstGeom>
        </p:spPr>
      </p:pic>
      <p:pic>
        <p:nvPicPr>
          <p:cNvPr id="6" name="圖片 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065520" y="3733782"/>
            <a:ext cx="1371600" cy="1800000"/>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8615" y="3733782"/>
            <a:ext cx="1765385" cy="1800000"/>
          </a:xfrm>
          <a:prstGeom prst="rect">
            <a:avLst/>
          </a:prstGeom>
        </p:spPr>
      </p:pic>
      <p:sp>
        <p:nvSpPr>
          <p:cNvPr id="14" name="文字方塊 13"/>
          <p:cNvSpPr txBox="1"/>
          <p:nvPr/>
        </p:nvSpPr>
        <p:spPr>
          <a:xfrm>
            <a:off x="4239268" y="2622951"/>
            <a:ext cx="1092735" cy="1800000"/>
          </a:xfrm>
          <a:prstGeom prst="rect">
            <a:avLst/>
          </a:prstGeom>
          <a:noFill/>
        </p:spPr>
        <p:txBody>
          <a:bodyPr wrap="none" rtlCol="0">
            <a:spAutoFit/>
          </a:bodyPr>
          <a:lstStyle/>
          <a:p>
            <a:r>
              <a:rPr lang="en-US" altLang="zh-TW" dirty="0">
                <a:solidFill>
                  <a:srgbClr val="FFFF00"/>
                </a:solidFill>
              </a:rPr>
              <a:t>New Tech</a:t>
            </a:r>
            <a:endParaRPr lang="zh-TW" altLang="en-US" dirty="0">
              <a:solidFill>
                <a:srgbClr val="FFFF00"/>
              </a:solidFill>
            </a:endParaRPr>
          </a:p>
        </p:txBody>
      </p:sp>
      <p:sp>
        <p:nvSpPr>
          <p:cNvPr id="15" name="文字方塊 14"/>
          <p:cNvSpPr txBox="1"/>
          <p:nvPr/>
        </p:nvSpPr>
        <p:spPr>
          <a:xfrm>
            <a:off x="3945811" y="5533782"/>
            <a:ext cx="1335622" cy="369332"/>
          </a:xfrm>
          <a:prstGeom prst="rect">
            <a:avLst/>
          </a:prstGeom>
          <a:noFill/>
        </p:spPr>
        <p:txBody>
          <a:bodyPr wrap="none" rtlCol="0">
            <a:spAutoFit/>
          </a:bodyPr>
          <a:lstStyle/>
          <a:p>
            <a:r>
              <a:rPr lang="en-US" altLang="zh-TW" dirty="0">
                <a:solidFill>
                  <a:srgbClr val="FFFF00"/>
                </a:solidFill>
              </a:rPr>
              <a:t>Routine SWI</a:t>
            </a:r>
            <a:endParaRPr lang="zh-TW" altLang="en-US" dirty="0">
              <a:solidFill>
                <a:srgbClr val="FFFF00"/>
              </a:solidFill>
            </a:endParaRPr>
          </a:p>
        </p:txBody>
      </p:sp>
      <p:sp>
        <p:nvSpPr>
          <p:cNvPr id="16" name="文字方塊 15"/>
          <p:cNvSpPr txBox="1"/>
          <p:nvPr/>
        </p:nvSpPr>
        <p:spPr>
          <a:xfrm>
            <a:off x="3853780" y="18616"/>
            <a:ext cx="1165704" cy="369332"/>
          </a:xfrm>
          <a:prstGeom prst="rect">
            <a:avLst/>
          </a:prstGeom>
          <a:noFill/>
        </p:spPr>
        <p:txBody>
          <a:bodyPr wrap="none" rtlCol="0">
            <a:spAutoFit/>
          </a:bodyPr>
          <a:lstStyle/>
          <a:p>
            <a:r>
              <a:rPr lang="en-US" altLang="zh-TW" dirty="0">
                <a:solidFill>
                  <a:schemeClr val="bg1"/>
                </a:solidFill>
              </a:rPr>
              <a:t>Subject 02</a:t>
            </a:r>
            <a:endParaRPr lang="zh-TW" altLang="en-US" dirty="0">
              <a:solidFill>
                <a:schemeClr val="bg1"/>
              </a:solidFill>
            </a:endParaRPr>
          </a:p>
        </p:txBody>
      </p:sp>
      <p:pic>
        <p:nvPicPr>
          <p:cNvPr id="17" name="圖片 16"/>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460705" y="670560"/>
            <a:ext cx="1683296" cy="1800000"/>
          </a:xfrm>
          <a:prstGeom prst="rect">
            <a:avLst/>
          </a:prstGeom>
        </p:spPr>
      </p:pic>
      <p:pic>
        <p:nvPicPr>
          <p:cNvPr id="18" name="圖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3010" y="763676"/>
            <a:ext cx="1765385" cy="1800000"/>
          </a:xfrm>
          <a:prstGeom prst="rect">
            <a:avLst/>
          </a:prstGeom>
        </p:spPr>
      </p:pic>
      <p:pic>
        <p:nvPicPr>
          <p:cNvPr id="19" name="圖片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17987" y="763676"/>
            <a:ext cx="1765385" cy="1800000"/>
          </a:xfrm>
          <a:prstGeom prst="rect">
            <a:avLst/>
          </a:prstGeom>
        </p:spPr>
      </p:pic>
      <p:pic>
        <p:nvPicPr>
          <p:cNvPr id="20" name="圖片 19"/>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817691" y="704401"/>
            <a:ext cx="1586670" cy="1800000"/>
          </a:xfrm>
          <a:prstGeom prst="rect">
            <a:avLst/>
          </a:prstGeom>
        </p:spPr>
      </p:pic>
      <p:pic>
        <p:nvPicPr>
          <p:cNvPr id="21" name="圖片 20"/>
          <p:cNvPicPr>
            <a:picLocks noChangeAspect="1"/>
          </p:cNvPicPr>
          <p:nvPr/>
        </p:nvPicPr>
        <p:blipFill rotWithShape="1">
          <a:blip r:embed="rId12">
            <a:extLst>
              <a:ext uri="{28A0092B-C50C-407E-A947-70E740481C1C}">
                <a14:useLocalDpi xmlns:a14="http://schemas.microsoft.com/office/drawing/2010/main" val="0"/>
              </a:ext>
            </a:extLst>
          </a:blip>
          <a:srcRect r="8050"/>
          <a:stretch/>
        </p:blipFill>
        <p:spPr>
          <a:xfrm>
            <a:off x="1317379" y="670560"/>
            <a:ext cx="1623275" cy="1800000"/>
          </a:xfrm>
          <a:prstGeom prst="rect">
            <a:avLst/>
          </a:prstGeom>
        </p:spPr>
      </p:pic>
      <p:pic>
        <p:nvPicPr>
          <p:cNvPr id="22" name="圖片 2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5063" y="670560"/>
            <a:ext cx="1478281" cy="1800000"/>
          </a:xfrm>
          <a:prstGeom prst="rect">
            <a:avLst/>
          </a:prstGeom>
        </p:spPr>
      </p:pic>
    </p:spTree>
    <p:extLst>
      <p:ext uri="{BB962C8B-B14F-4D97-AF65-F5344CB8AC3E}">
        <p14:creationId xmlns:p14="http://schemas.microsoft.com/office/powerpoint/2010/main" val="2970514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74638"/>
            <a:ext cx="8784976" cy="1143000"/>
          </a:xfrm>
        </p:spPr>
        <p:txBody>
          <a:bodyPr/>
          <a:lstStyle/>
          <a:p>
            <a:r>
              <a:rPr lang="en-US" altLang="zh-TW" dirty="0">
                <a:solidFill>
                  <a:srgbClr val="0C234B"/>
                </a:solidFill>
              </a:rPr>
              <a:t>Susceptibility-weighted imaging (SWI)</a:t>
            </a:r>
            <a:endParaRPr lang="zh-TW" altLang="en-US" dirty="0">
              <a:solidFill>
                <a:srgbClr val="0C234B"/>
              </a:solidFill>
            </a:endParaRPr>
          </a:p>
        </p:txBody>
      </p:sp>
      <p:sp>
        <p:nvSpPr>
          <p:cNvPr id="7" name="矩形 6">
            <a:extLst>
              <a:ext uri="{FF2B5EF4-FFF2-40B4-BE49-F238E27FC236}">
                <a16:creationId xmlns:a16="http://schemas.microsoft.com/office/drawing/2014/main" id="{71DA8806-E456-46FE-9B18-0B8FF4EF170C}"/>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 name="群組 7">
            <a:extLst>
              <a:ext uri="{FF2B5EF4-FFF2-40B4-BE49-F238E27FC236}">
                <a16:creationId xmlns:a16="http://schemas.microsoft.com/office/drawing/2014/main" id="{08595DE2-EBD8-4CAD-9E9E-076FDB7AE723}"/>
              </a:ext>
            </a:extLst>
          </p:cNvPr>
          <p:cNvGrpSpPr/>
          <p:nvPr/>
        </p:nvGrpSpPr>
        <p:grpSpPr>
          <a:xfrm>
            <a:off x="4029040" y="6349446"/>
            <a:ext cx="1013909" cy="508554"/>
            <a:chOff x="1973915" y="5392432"/>
            <a:chExt cx="2740109" cy="1374377"/>
          </a:xfrm>
        </p:grpSpPr>
        <p:pic>
          <p:nvPicPr>
            <p:cNvPr id="9" name="圖片 8">
              <a:extLst>
                <a:ext uri="{FF2B5EF4-FFF2-40B4-BE49-F238E27FC236}">
                  <a16:creationId xmlns:a16="http://schemas.microsoft.com/office/drawing/2014/main" id="{2E5908FF-D8DF-4977-A8B9-167AB1865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0" name="矩形 9">
              <a:extLst>
                <a:ext uri="{FF2B5EF4-FFF2-40B4-BE49-F238E27FC236}">
                  <a16:creationId xmlns:a16="http://schemas.microsoft.com/office/drawing/2014/main" id="{41AB2E3B-A4D1-4F78-A517-CA6F4B0CE747}"/>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13E08C8-98AC-4D28-AFD2-31D89CF133D8}"/>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內容版面配置區 12">
            <a:extLst>
              <a:ext uri="{FF2B5EF4-FFF2-40B4-BE49-F238E27FC236}">
                <a16:creationId xmlns:a16="http://schemas.microsoft.com/office/drawing/2014/main" id="{3A05FFF1-EF81-459C-9B50-420239DF274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46612" y="2303686"/>
            <a:ext cx="2986434" cy="3044992"/>
          </a:xfrm>
        </p:spPr>
      </p:pic>
      <p:pic>
        <p:nvPicPr>
          <p:cNvPr id="15" name="圖片 14">
            <a:extLst>
              <a:ext uri="{FF2B5EF4-FFF2-40B4-BE49-F238E27FC236}">
                <a16:creationId xmlns:a16="http://schemas.microsoft.com/office/drawing/2014/main" id="{98A1BF30-753F-49CE-8E36-24BC7CD17DDB}"/>
              </a:ext>
            </a:extLst>
          </p:cNvPr>
          <p:cNvPicPr>
            <a:picLocks noChangeAspect="1"/>
          </p:cNvPicPr>
          <p:nvPr/>
        </p:nvPicPr>
        <p:blipFill rotWithShape="1">
          <a:blip r:embed="rId5">
            <a:extLst>
              <a:ext uri="{28A0092B-C50C-407E-A947-70E740481C1C}">
                <a14:useLocalDpi xmlns:a14="http://schemas.microsoft.com/office/drawing/2010/main" val="0"/>
              </a:ext>
            </a:extLst>
          </a:blip>
          <a:srcRect l="20836" t="6523" r="16439" b="11134"/>
          <a:stretch/>
        </p:blipFill>
        <p:spPr>
          <a:xfrm>
            <a:off x="4860032" y="2276872"/>
            <a:ext cx="3127249" cy="3073537"/>
          </a:xfrm>
          <a:prstGeom prst="rect">
            <a:avLst/>
          </a:prstGeom>
        </p:spPr>
      </p:pic>
      <p:sp>
        <p:nvSpPr>
          <p:cNvPr id="16" name="十字形 15">
            <a:extLst>
              <a:ext uri="{FF2B5EF4-FFF2-40B4-BE49-F238E27FC236}">
                <a16:creationId xmlns:a16="http://schemas.microsoft.com/office/drawing/2014/main" id="{8547B610-5A45-4C3D-A25C-649F92045EF6}"/>
              </a:ext>
            </a:extLst>
          </p:cNvPr>
          <p:cNvSpPr/>
          <p:nvPr/>
        </p:nvSpPr>
        <p:spPr>
          <a:xfrm>
            <a:off x="4139952" y="3573016"/>
            <a:ext cx="559148" cy="559148"/>
          </a:xfrm>
          <a:prstGeom prst="plus">
            <a:avLst>
              <a:gd name="adj" fmla="val 410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98912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Result – Swallow Tail sign</a:t>
            </a:r>
            <a:endParaRPr lang="zh-TW" altLang="en-US" dirty="0"/>
          </a:p>
        </p:txBody>
      </p:sp>
      <p:grpSp>
        <p:nvGrpSpPr>
          <p:cNvPr id="52" name="群組 51">
            <a:extLst>
              <a:ext uri="{FF2B5EF4-FFF2-40B4-BE49-F238E27FC236}">
                <a16:creationId xmlns:a16="http://schemas.microsoft.com/office/drawing/2014/main" id="{B9AA0B0C-74A7-4F8F-A244-C0CCF50694C5}"/>
              </a:ext>
            </a:extLst>
          </p:cNvPr>
          <p:cNvGrpSpPr/>
          <p:nvPr/>
        </p:nvGrpSpPr>
        <p:grpSpPr>
          <a:xfrm>
            <a:off x="4029040" y="6349446"/>
            <a:ext cx="1013909" cy="508554"/>
            <a:chOff x="1973915" y="5392432"/>
            <a:chExt cx="2740109" cy="1374377"/>
          </a:xfrm>
        </p:grpSpPr>
        <p:pic>
          <p:nvPicPr>
            <p:cNvPr id="53" name="圖片 52">
              <a:extLst>
                <a:ext uri="{FF2B5EF4-FFF2-40B4-BE49-F238E27FC236}">
                  <a16:creationId xmlns:a16="http://schemas.microsoft.com/office/drawing/2014/main" id="{1BED3BEE-8B7B-4F9C-9B8E-DB4C7D661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54" name="矩形 53">
              <a:extLst>
                <a:ext uri="{FF2B5EF4-FFF2-40B4-BE49-F238E27FC236}">
                  <a16:creationId xmlns:a16="http://schemas.microsoft.com/office/drawing/2014/main" id="{793C9638-B96E-4408-80E9-5DF6F2413921}"/>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CCCD46A-670C-4724-8468-325AE55B538E}"/>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id="{6F8C5E75-3763-4B3A-BC2E-7D8DB07B4CC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909" y="1271503"/>
            <a:ext cx="8425555" cy="5456580"/>
          </a:xfrm>
          <a:prstGeom prst="rect">
            <a:avLst/>
          </a:prstGeom>
          <a:noFill/>
          <a:ln>
            <a:noFill/>
          </a:ln>
        </p:spPr>
      </p:pic>
    </p:spTree>
    <p:extLst>
      <p:ext uri="{BB962C8B-B14F-4D97-AF65-F5344CB8AC3E}">
        <p14:creationId xmlns:p14="http://schemas.microsoft.com/office/powerpoint/2010/main" val="1912608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Swallow Tail sign Boundary</a:t>
            </a:r>
            <a:endParaRPr lang="zh-TW" altLang="en-US" dirty="0"/>
          </a:p>
        </p:txBody>
      </p:sp>
      <p:sp>
        <p:nvSpPr>
          <p:cNvPr id="14" name="內容版面配置區 2">
            <a:extLst>
              <a:ext uri="{FF2B5EF4-FFF2-40B4-BE49-F238E27FC236}">
                <a16:creationId xmlns:a16="http://schemas.microsoft.com/office/drawing/2014/main" id="{466B91E6-24BE-4F0E-9253-F035C6B896AC}"/>
              </a:ext>
            </a:extLst>
          </p:cNvPr>
          <p:cNvSpPr>
            <a:spLocks noGrp="1"/>
          </p:cNvSpPr>
          <p:nvPr>
            <p:ph idx="1"/>
          </p:nvPr>
        </p:nvSpPr>
        <p:spPr>
          <a:xfrm>
            <a:off x="457200" y="1600200"/>
            <a:ext cx="8291264" cy="4525963"/>
          </a:xfrm>
        </p:spPr>
        <p:txBody>
          <a:bodyPr/>
          <a:lstStyle/>
          <a:p>
            <a:r>
              <a:rPr lang="en-US" altLang="zh-TW" dirty="0"/>
              <a:t>Fuzzy cluster mean (FCM)</a:t>
            </a:r>
          </a:p>
          <a:p>
            <a:pPr marL="0" indent="0">
              <a:buNone/>
            </a:pPr>
            <a:r>
              <a:rPr lang="en-US" altLang="zh-TW" dirty="0"/>
              <a:t>To segment the </a:t>
            </a:r>
            <a:r>
              <a:rPr lang="en-US" altLang="zh-TW" dirty="0">
                <a:solidFill>
                  <a:srgbClr val="FF0000"/>
                </a:solidFill>
              </a:rPr>
              <a:t>Nigrosome1 </a:t>
            </a:r>
            <a:r>
              <a:rPr lang="en-US" altLang="zh-TW" dirty="0"/>
              <a:t>&amp; </a:t>
            </a:r>
            <a:r>
              <a:rPr lang="en-US" altLang="zh-TW" dirty="0">
                <a:solidFill>
                  <a:srgbClr val="00B050"/>
                </a:solidFill>
              </a:rPr>
              <a:t>Substantia </a:t>
            </a:r>
            <a:r>
              <a:rPr lang="en-US" altLang="zh-TW" dirty="0" err="1">
                <a:solidFill>
                  <a:srgbClr val="00B050"/>
                </a:solidFill>
              </a:rPr>
              <a:t>nigra</a:t>
            </a:r>
            <a:endParaRPr lang="zh-TW" altLang="en-US" dirty="0"/>
          </a:p>
        </p:txBody>
      </p:sp>
      <p:grpSp>
        <p:nvGrpSpPr>
          <p:cNvPr id="52" name="群組 51">
            <a:extLst>
              <a:ext uri="{FF2B5EF4-FFF2-40B4-BE49-F238E27FC236}">
                <a16:creationId xmlns:a16="http://schemas.microsoft.com/office/drawing/2014/main" id="{B9AA0B0C-74A7-4F8F-A244-C0CCF50694C5}"/>
              </a:ext>
            </a:extLst>
          </p:cNvPr>
          <p:cNvGrpSpPr/>
          <p:nvPr/>
        </p:nvGrpSpPr>
        <p:grpSpPr>
          <a:xfrm>
            <a:off x="4029040" y="6349446"/>
            <a:ext cx="1013909" cy="508554"/>
            <a:chOff x="1973915" y="5392432"/>
            <a:chExt cx="2740109" cy="1374377"/>
          </a:xfrm>
        </p:grpSpPr>
        <p:pic>
          <p:nvPicPr>
            <p:cNvPr id="53" name="圖片 52">
              <a:extLst>
                <a:ext uri="{FF2B5EF4-FFF2-40B4-BE49-F238E27FC236}">
                  <a16:creationId xmlns:a16="http://schemas.microsoft.com/office/drawing/2014/main" id="{1BED3BEE-8B7B-4F9C-9B8E-DB4C7D661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54" name="矩形 53">
              <a:extLst>
                <a:ext uri="{FF2B5EF4-FFF2-40B4-BE49-F238E27FC236}">
                  <a16:creationId xmlns:a16="http://schemas.microsoft.com/office/drawing/2014/main" id="{793C9638-B96E-4408-80E9-5DF6F2413921}"/>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CCCD46A-670C-4724-8468-325AE55B538E}"/>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16ED2EEE-711A-442E-AEFA-D6C6DE6CB19E}"/>
                  </a:ext>
                </a:extLst>
              </p:cNvPr>
              <p:cNvSpPr txBox="1"/>
              <p:nvPr/>
            </p:nvSpPr>
            <p:spPr>
              <a:xfrm>
                <a:off x="-612576" y="3486076"/>
                <a:ext cx="6014528" cy="1269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𝐽</m:t>
                      </m:r>
                      <m:r>
                        <a:rPr lang="en-US" altLang="zh-TW" sz="2800" b="0" i="1" smtClean="0">
                          <a:latin typeface="Cambria Math" panose="02040503050406030204" pitchFamily="18" charset="0"/>
                        </a:rPr>
                        <m:t>= </m:t>
                      </m:r>
                      <m:nary>
                        <m:naryPr>
                          <m:chr m:val="∑"/>
                          <m:ctrlPr>
                            <a:rPr lang="en-US" altLang="zh-TW"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𝑗</m:t>
                          </m:r>
                          <m:r>
                            <a:rPr lang="en-US" altLang="zh-TW" sz="2800" b="0" i="1" smtClean="0">
                              <a:latin typeface="Cambria Math" panose="02040503050406030204" pitchFamily="18" charset="0"/>
                            </a:rPr>
                            <m:t>=0</m:t>
                          </m:r>
                        </m:sub>
                        <m:sup>
                          <m:r>
                            <a:rPr lang="en-US" altLang="zh-TW" sz="2800" b="0" i="1" smtClean="0">
                              <a:latin typeface="Cambria Math" panose="02040503050406030204" pitchFamily="18" charset="0"/>
                            </a:rPr>
                            <m:t>𝑘</m:t>
                          </m:r>
                        </m:sup>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𝑛</m:t>
                              </m:r>
                            </m:sup>
                            <m:e>
                              <m:sSup>
                                <m:sSupPr>
                                  <m:ctrlPr>
                                    <a:rPr lang="en-US" altLang="zh-TW" sz="2800" i="1">
                                      <a:latin typeface="Cambria Math" panose="02040503050406030204" pitchFamily="18" charset="0"/>
                                    </a:rPr>
                                  </m:ctrlPr>
                                </m:sSup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m:t>
                                      </m:r>
                                      <m:r>
                                        <a:rPr lang="en-US" altLang="zh-TW" sz="2800" i="1">
                                          <a:latin typeface="Cambria Math" panose="02040503050406030204" pitchFamily="18" charset="0"/>
                                        </a:rPr>
                                        <m:t>𝑢</m:t>
                                      </m:r>
                                    </m:e>
                                    <m:sub>
                                      <m:r>
                                        <a:rPr lang="en-US" altLang="zh-TW" sz="2800" i="1">
                                          <a:latin typeface="Cambria Math" panose="02040503050406030204" pitchFamily="18" charset="0"/>
                                        </a:rPr>
                                        <m:t>𝑖𝑗</m:t>
                                      </m:r>
                                    </m:sub>
                                  </m:sSub>
                                  <m:r>
                                    <a:rPr lang="en-US" altLang="zh-TW" sz="2800" i="1">
                                      <a:latin typeface="Cambria Math" panose="02040503050406030204" pitchFamily="18" charset="0"/>
                                    </a:rPr>
                                    <m:t>)</m:t>
                                  </m:r>
                                </m:e>
                                <m:sup>
                                  <m:r>
                                    <a:rPr lang="en-US" altLang="zh-TW" sz="2800" i="1">
                                      <a:latin typeface="Cambria Math" panose="02040503050406030204" pitchFamily="18" charset="0"/>
                                    </a:rPr>
                                    <m:t>𝑚</m:t>
                                  </m:r>
                                </m:sup>
                              </m:sSup>
                              <m:sSub>
                                <m:sSubPr>
                                  <m:ctrlPr>
                                    <a:rPr lang="en-US" altLang="zh-TW" sz="2800" i="1">
                                      <a:latin typeface="Cambria Math" panose="02040503050406030204" pitchFamily="18" charset="0"/>
                                    </a:rPr>
                                  </m:ctrlPr>
                                </m:sSub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m:t>
                                      </m:r>
                                      <m:r>
                                        <a:rPr lang="en-US" altLang="zh-TW" sz="2800" i="1">
                                          <a:latin typeface="Cambria Math" panose="02040503050406030204" pitchFamily="18" charset="0"/>
                                        </a:rPr>
                                        <m:t>𝑠</m:t>
                                      </m:r>
                                      <m:r>
                                        <a:rPr lang="en-US" altLang="zh-TW" sz="2800" i="1">
                                          <a:latin typeface="Cambria Math" panose="02040503050406030204" pitchFamily="18" charset="0"/>
                                        </a:rPr>
                                        <m:t>)</m:t>
                                      </m:r>
                                    </m:e>
                                    <m:sup>
                                      <m:r>
                                        <a:rPr lang="en-US" altLang="zh-TW" sz="2800" i="1">
                                          <a:latin typeface="Cambria Math" panose="02040503050406030204" pitchFamily="18" charset="0"/>
                                        </a:rPr>
                                        <m:t>2</m:t>
                                      </m:r>
                                    </m:sup>
                                  </m:sSup>
                                </m:e>
                                <m:sub>
                                  <m:r>
                                    <a:rPr lang="en-US" altLang="zh-TW" sz="2800" i="1">
                                      <a:latin typeface="Cambria Math" panose="02040503050406030204" pitchFamily="18" charset="0"/>
                                    </a:rPr>
                                    <m:t>𝑖𝑗</m:t>
                                  </m:r>
                                </m:sub>
                              </m:sSub>
                            </m:e>
                          </m:nary>
                        </m:e>
                      </m:nary>
                    </m:oMath>
                  </m:oMathPara>
                </a14:m>
                <a:endParaRPr lang="zh-TW" altLang="en-US" sz="1600" dirty="0"/>
              </a:p>
            </p:txBody>
          </p:sp>
        </mc:Choice>
        <mc:Fallback xmlns="">
          <p:sp>
            <p:nvSpPr>
              <p:cNvPr id="56" name="文字方塊 55">
                <a:extLst>
                  <a:ext uri="{FF2B5EF4-FFF2-40B4-BE49-F238E27FC236}">
                    <a16:creationId xmlns:a16="http://schemas.microsoft.com/office/drawing/2014/main" id="{16ED2EEE-711A-442E-AEFA-D6C6DE6CB19E}"/>
                  </a:ext>
                </a:extLst>
              </p:cNvPr>
              <p:cNvSpPr txBox="1">
                <a:spLocks noRot="1" noChangeAspect="1" noMove="1" noResize="1" noEditPoints="1" noAdjustHandles="1" noChangeArrowheads="1" noChangeShapeType="1" noTextEdit="1"/>
              </p:cNvSpPr>
              <p:nvPr/>
            </p:nvSpPr>
            <p:spPr>
              <a:xfrm>
                <a:off x="-612576" y="3486076"/>
                <a:ext cx="6014528" cy="1269065"/>
              </a:xfrm>
              <a:prstGeom prst="rect">
                <a:avLst/>
              </a:prstGeom>
              <a:blipFill>
                <a:blip r:embed="rId5"/>
                <a:stretch>
                  <a:fillRect/>
                </a:stretch>
              </a:blipFill>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6A87FE85-7B59-41EC-9A35-AE1D319F2579}"/>
              </a:ext>
            </a:extLst>
          </p:cNvPr>
          <p:cNvCxnSpPr>
            <a:cxnSpLocks/>
            <a:endCxn id="64" idx="0"/>
          </p:cNvCxnSpPr>
          <p:nvPr/>
        </p:nvCxnSpPr>
        <p:spPr>
          <a:xfrm flipH="1">
            <a:off x="2693391" y="4365104"/>
            <a:ext cx="84473" cy="1187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C2B56E44-B141-4C0B-AB33-34C0266F766E}"/>
                  </a:ext>
                </a:extLst>
              </p:cNvPr>
              <p:cNvSpPr txBox="1"/>
              <p:nvPr/>
            </p:nvSpPr>
            <p:spPr>
              <a:xfrm>
                <a:off x="3350175" y="4679848"/>
                <a:ext cx="1152128" cy="738664"/>
              </a:xfrm>
              <a:prstGeom prst="rect">
                <a:avLst/>
              </a:prstGeom>
              <a:noFill/>
            </p:spPr>
            <p:txBody>
              <a:bodyPr wrap="square" lIns="0" tIns="0" rIns="0" bIns="0" rtlCol="0">
                <a:spAutoFit/>
              </a:bodyPr>
              <a:lstStyle/>
              <a:p>
                <a:pPr algn="ctr"/>
                <a:r>
                  <a:rPr lang="en-US" altLang="zh-TW" sz="2400" i="1" dirty="0">
                    <a:latin typeface="Cambria Math" panose="02040503050406030204" pitchFamily="18" charset="0"/>
                  </a:rPr>
                  <a:t>Distance </a:t>
                </a:r>
              </a:p>
              <a:p>
                <a:pPr algn="ctr"/>
                <a14:m>
                  <m:oMath xmlns:m="http://schemas.openxmlformats.org/officeDocument/2006/math">
                    <m:sSup>
                      <m:sSupPr>
                        <m:ctrlPr>
                          <a:rPr lang="en-US" altLang="zh-TW" sz="2400" i="1" smtClean="0">
                            <a:latin typeface="Cambria Math" panose="02040503050406030204" pitchFamily="18" charset="0"/>
                          </a:rPr>
                        </m:ctrlPr>
                      </m:sSupPr>
                      <m:e>
                        <m:r>
                          <a:rPr lang="en-US" altLang="zh-TW" sz="2400" i="1" smtClean="0">
                            <a:latin typeface="Cambria Math" panose="02040503050406030204" pitchFamily="18" charset="0"/>
                          </a:rPr>
                          <m:t>𝑥</m:t>
                        </m:r>
                      </m:e>
                      <m:sup>
                        <m:r>
                          <a:rPr lang="en-US" altLang="zh-TW" sz="2400" i="1" smtClean="0">
                            <a:latin typeface="Cambria Math" panose="02040503050406030204" pitchFamily="18" charset="0"/>
                          </a:rPr>
                          <m:t>2</m:t>
                        </m:r>
                      </m:sup>
                    </m:sSup>
                  </m:oMath>
                </a14:m>
                <a:r>
                  <a:rPr lang="en-US" altLang="zh-TW" sz="2400" dirty="0"/>
                  <a:t>+</a:t>
                </a:r>
                <a14:m>
                  <m:oMath xmlns:m="http://schemas.openxmlformats.org/officeDocument/2006/math">
                    <m:sSup>
                      <m:sSupPr>
                        <m:ctrlPr>
                          <a:rPr lang="en-US" altLang="zh-TW" sz="2400" i="1" dirty="0" smtClean="0">
                            <a:latin typeface="Cambria Math" panose="02040503050406030204" pitchFamily="18" charset="0"/>
                          </a:rPr>
                        </m:ctrlPr>
                      </m:sSupPr>
                      <m:e>
                        <m:r>
                          <a:rPr lang="en-US" altLang="zh-TW" sz="2400" b="0" i="1" dirty="0" smtClean="0">
                            <a:latin typeface="Cambria Math" panose="02040503050406030204" pitchFamily="18" charset="0"/>
                          </a:rPr>
                          <m:t>𝑦</m:t>
                        </m:r>
                      </m:e>
                      <m:sup>
                        <m:r>
                          <a:rPr lang="en-US" altLang="zh-TW" sz="2400" i="1" dirty="0" smtClean="0">
                            <a:latin typeface="Cambria Math" panose="02040503050406030204" pitchFamily="18" charset="0"/>
                          </a:rPr>
                          <m:t>2</m:t>
                        </m:r>
                      </m:sup>
                    </m:sSup>
                  </m:oMath>
                </a14:m>
                <a:endParaRPr lang="zh-TW" altLang="en-US" sz="2400" dirty="0"/>
              </a:p>
            </p:txBody>
          </p:sp>
        </mc:Choice>
        <mc:Fallback xmlns="">
          <p:sp>
            <p:nvSpPr>
              <p:cNvPr id="59" name="文字方塊 58">
                <a:extLst>
                  <a:ext uri="{FF2B5EF4-FFF2-40B4-BE49-F238E27FC236}">
                    <a16:creationId xmlns:a16="http://schemas.microsoft.com/office/drawing/2014/main" id="{C2B56E44-B141-4C0B-AB33-34C0266F766E}"/>
                  </a:ext>
                </a:extLst>
              </p:cNvPr>
              <p:cNvSpPr txBox="1">
                <a:spLocks noRot="1" noChangeAspect="1" noMove="1" noResize="1" noEditPoints="1" noAdjustHandles="1" noChangeArrowheads="1" noChangeShapeType="1" noTextEdit="1"/>
              </p:cNvSpPr>
              <p:nvPr/>
            </p:nvSpPr>
            <p:spPr>
              <a:xfrm>
                <a:off x="3350175" y="4679848"/>
                <a:ext cx="1152128" cy="738664"/>
              </a:xfrm>
              <a:prstGeom prst="rect">
                <a:avLst/>
              </a:prstGeom>
              <a:blipFill>
                <a:blip r:embed="rId6"/>
                <a:stretch>
                  <a:fillRect l="-14815" t="-13223" r="-20635" b="-24793"/>
                </a:stretch>
              </a:blipFill>
            </p:spPr>
            <p:txBody>
              <a:bodyPr/>
              <a:lstStyle/>
              <a:p>
                <a:r>
                  <a:rPr lang="zh-TW" altLang="en-US">
                    <a:noFill/>
                  </a:rPr>
                  <a:t> </a:t>
                </a:r>
              </a:p>
            </p:txBody>
          </p:sp>
        </mc:Fallback>
      </mc:AlternateContent>
      <p:cxnSp>
        <p:nvCxnSpPr>
          <p:cNvPr id="63" name="直線單箭頭接點 62">
            <a:extLst>
              <a:ext uri="{FF2B5EF4-FFF2-40B4-BE49-F238E27FC236}">
                <a16:creationId xmlns:a16="http://schemas.microsoft.com/office/drawing/2014/main" id="{0D34E300-98CF-4E79-AD8D-AC5D86387BB3}"/>
              </a:ext>
            </a:extLst>
          </p:cNvPr>
          <p:cNvCxnSpPr>
            <a:cxnSpLocks/>
          </p:cNvCxnSpPr>
          <p:nvPr/>
        </p:nvCxnSpPr>
        <p:spPr>
          <a:xfrm>
            <a:off x="3779912" y="4394273"/>
            <a:ext cx="0" cy="314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0E89E11-F62E-4708-8E78-9D0700077359}"/>
                  </a:ext>
                </a:extLst>
              </p:cNvPr>
              <p:cNvSpPr txBox="1"/>
              <p:nvPr/>
            </p:nvSpPr>
            <p:spPr>
              <a:xfrm>
                <a:off x="1618465" y="5552482"/>
                <a:ext cx="2149851" cy="738664"/>
              </a:xfrm>
              <a:prstGeom prst="rect">
                <a:avLst/>
              </a:prstGeom>
              <a:noFill/>
            </p:spPr>
            <p:txBody>
              <a:bodyPr wrap="square" lIns="0" tIns="0" rIns="0" bIns="0" rtlCol="0">
                <a:spAutoFit/>
              </a:bodyPr>
              <a:lstStyle/>
              <a:p>
                <a:pPr algn="ctr"/>
                <a:r>
                  <a:rPr lang="en-US" altLang="zh-TW" sz="2400" i="1" dirty="0">
                    <a:latin typeface="Cambria Math" panose="02040503050406030204" pitchFamily="18" charset="0"/>
                  </a:rPr>
                  <a:t>Signal  intensity</a:t>
                </a:r>
              </a:p>
              <a:p>
                <a:pPr algn="ctr"/>
                <a14:m>
                  <m:oMath xmlns:m="http://schemas.openxmlformats.org/officeDocument/2006/math">
                    <m:r>
                      <a:rPr lang="en-US" altLang="zh-TW" sz="2400" b="0" i="1" dirty="0" smtClean="0">
                        <a:latin typeface="Cambria Math" panose="02040503050406030204" pitchFamily="18" charset="0"/>
                        <a:ea typeface="Cambria Math" panose="02040503050406030204" pitchFamily="18" charset="0"/>
                      </a:rPr>
                      <m:t>0</m:t>
                    </m:r>
                    <m:r>
                      <a:rPr lang="en-US" altLang="zh-TW" sz="2400" i="1" dirty="0" smtClean="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𝑢</m:t>
                    </m:r>
                    <m:r>
                      <a:rPr lang="en-US" altLang="zh-TW" sz="2400" i="1" dirty="0" smtClean="0">
                        <a:latin typeface="Cambria Math" panose="02040503050406030204" pitchFamily="18" charset="0"/>
                        <a:ea typeface="Cambria Math" panose="02040503050406030204" pitchFamily="18" charset="0"/>
                      </a:rPr>
                      <m:t>≤</m:t>
                    </m:r>
                  </m:oMath>
                </a14:m>
                <a:r>
                  <a:rPr lang="en-US" altLang="zh-TW" sz="2400" dirty="0"/>
                  <a:t>1</a:t>
                </a:r>
                <a:endParaRPr lang="zh-TW" altLang="en-US" sz="2400" dirty="0"/>
              </a:p>
            </p:txBody>
          </p:sp>
        </mc:Choice>
        <mc:Fallback xmlns="">
          <p:sp>
            <p:nvSpPr>
              <p:cNvPr id="64" name="文字方塊 63">
                <a:extLst>
                  <a:ext uri="{FF2B5EF4-FFF2-40B4-BE49-F238E27FC236}">
                    <a16:creationId xmlns:a16="http://schemas.microsoft.com/office/drawing/2014/main" id="{40E89E11-F62E-4708-8E78-9D0700077359}"/>
                  </a:ext>
                </a:extLst>
              </p:cNvPr>
              <p:cNvSpPr txBox="1">
                <a:spLocks noRot="1" noChangeAspect="1" noMove="1" noResize="1" noEditPoints="1" noAdjustHandles="1" noChangeArrowheads="1" noChangeShapeType="1" noTextEdit="1"/>
              </p:cNvSpPr>
              <p:nvPr/>
            </p:nvSpPr>
            <p:spPr>
              <a:xfrm>
                <a:off x="1618465" y="5552482"/>
                <a:ext cx="2149851" cy="738664"/>
              </a:xfrm>
              <a:prstGeom prst="rect">
                <a:avLst/>
              </a:prstGeom>
              <a:blipFill>
                <a:blip r:embed="rId7"/>
                <a:stretch>
                  <a:fillRect l="-6516" t="-13223" r="-6799" b="-24793"/>
                </a:stretch>
              </a:blipFill>
            </p:spPr>
            <p:txBody>
              <a:bodyPr/>
              <a:lstStyle/>
              <a:p>
                <a:r>
                  <a:rPr lang="zh-TW" altLang="en-US">
                    <a:noFill/>
                  </a:rPr>
                  <a:t> </a:t>
                </a:r>
              </a:p>
            </p:txBody>
          </p:sp>
        </mc:Fallback>
      </mc:AlternateContent>
      <p:cxnSp>
        <p:nvCxnSpPr>
          <p:cNvPr id="69" name="直線單箭頭接點 68">
            <a:extLst>
              <a:ext uri="{FF2B5EF4-FFF2-40B4-BE49-F238E27FC236}">
                <a16:creationId xmlns:a16="http://schemas.microsoft.com/office/drawing/2014/main" id="{D2CCDEF9-65A4-417C-92B1-AE7B18A00290}"/>
              </a:ext>
            </a:extLst>
          </p:cNvPr>
          <p:cNvCxnSpPr>
            <a:cxnSpLocks/>
          </p:cNvCxnSpPr>
          <p:nvPr/>
        </p:nvCxnSpPr>
        <p:spPr>
          <a:xfrm flipH="1">
            <a:off x="539552" y="4365104"/>
            <a:ext cx="24001" cy="494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D04C164C-4A3A-4A38-A22D-A8BEB34FE4F4}"/>
              </a:ext>
            </a:extLst>
          </p:cNvPr>
          <p:cNvSpPr txBox="1"/>
          <p:nvPr/>
        </p:nvSpPr>
        <p:spPr>
          <a:xfrm>
            <a:off x="104911" y="4874404"/>
            <a:ext cx="1963022" cy="369332"/>
          </a:xfrm>
          <a:prstGeom prst="rect">
            <a:avLst/>
          </a:prstGeom>
          <a:noFill/>
          <a:ln>
            <a:solidFill>
              <a:srgbClr val="FF0000"/>
            </a:solidFill>
          </a:ln>
        </p:spPr>
        <p:txBody>
          <a:bodyPr wrap="square" lIns="0" tIns="0" rIns="0" bIns="0" rtlCol="0">
            <a:spAutoFit/>
          </a:bodyPr>
          <a:lstStyle/>
          <a:p>
            <a:pPr algn="ctr"/>
            <a:r>
              <a:rPr lang="en-US" altLang="zh-TW" sz="2400" i="1" dirty="0">
                <a:latin typeface="Cambria Math" panose="02040503050406030204" pitchFamily="18" charset="0"/>
              </a:rPr>
              <a:t>Find minimum</a:t>
            </a:r>
          </a:p>
        </p:txBody>
      </p:sp>
      <p:pic>
        <p:nvPicPr>
          <p:cNvPr id="16" name="圖片 15">
            <a:extLst>
              <a:ext uri="{FF2B5EF4-FFF2-40B4-BE49-F238E27FC236}">
                <a16:creationId xmlns:a16="http://schemas.microsoft.com/office/drawing/2014/main" id="{938F18E9-257D-4CAD-9CB8-D155A1ADB509}"/>
              </a:ext>
            </a:extLst>
          </p:cNvPr>
          <p:cNvPicPr>
            <a:picLocks noChangeAspect="1"/>
          </p:cNvPicPr>
          <p:nvPr/>
        </p:nvPicPr>
        <p:blipFill rotWithShape="1">
          <a:blip r:embed="rId8">
            <a:extLst>
              <a:ext uri="{28A0092B-C50C-407E-A947-70E740481C1C}">
                <a14:useLocalDpi xmlns:a14="http://schemas.microsoft.com/office/drawing/2010/main" val="0"/>
              </a:ext>
            </a:extLst>
          </a:blip>
          <a:srcRect l="26953" t="34199" r="28578" b="17201"/>
          <a:stretch/>
        </p:blipFill>
        <p:spPr>
          <a:xfrm>
            <a:off x="5189940" y="3857610"/>
            <a:ext cx="3432383" cy="2808312"/>
          </a:xfrm>
          <a:prstGeom prst="rect">
            <a:avLst/>
          </a:prstGeom>
        </p:spPr>
      </p:pic>
    </p:spTree>
    <p:extLst>
      <p:ext uri="{BB962C8B-B14F-4D97-AF65-F5344CB8AC3E}">
        <p14:creationId xmlns:p14="http://schemas.microsoft.com/office/powerpoint/2010/main" val="3653594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Contrast to Noise Ratio(CNR)</a:t>
            </a:r>
            <a:endParaRPr lang="zh-TW" altLang="en-US" dirty="0"/>
          </a:p>
        </p:txBody>
      </p:sp>
      <p:sp>
        <p:nvSpPr>
          <p:cNvPr id="13" name="內容版面配置區 2">
            <a:extLst>
              <a:ext uri="{FF2B5EF4-FFF2-40B4-BE49-F238E27FC236}">
                <a16:creationId xmlns:a16="http://schemas.microsoft.com/office/drawing/2014/main" id="{7620E35A-FD9B-46DC-A52B-0DC9EAD9498E}"/>
              </a:ext>
            </a:extLst>
          </p:cNvPr>
          <p:cNvSpPr>
            <a:spLocks noGrp="1"/>
          </p:cNvSpPr>
          <p:nvPr>
            <p:ph idx="1"/>
          </p:nvPr>
        </p:nvSpPr>
        <p:spPr>
          <a:xfrm>
            <a:off x="457200" y="1600200"/>
            <a:ext cx="8147248" cy="4525963"/>
          </a:xfrm>
        </p:spPr>
        <p:txBody>
          <a:bodyPr/>
          <a:lstStyle/>
          <a:p>
            <a:r>
              <a:rPr lang="en-US" altLang="zh-TW" dirty="0"/>
              <a:t>CNR</a:t>
            </a:r>
          </a:p>
          <a:p>
            <a:pPr lvl="1"/>
            <a:r>
              <a:rPr lang="en-US" altLang="zh-TW" dirty="0"/>
              <a:t>To quantify the signal from swallowtail sign </a:t>
            </a:r>
          </a:p>
        </p:txBody>
      </p:sp>
      <p:sp>
        <p:nvSpPr>
          <p:cNvPr id="14" name="矩形 13">
            <a:extLst>
              <a:ext uri="{FF2B5EF4-FFF2-40B4-BE49-F238E27FC236}">
                <a16:creationId xmlns:a16="http://schemas.microsoft.com/office/drawing/2014/main" id="{D5112BA3-5207-4194-AE3A-6823861BDB7D}"/>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a:extLst>
              <a:ext uri="{FF2B5EF4-FFF2-40B4-BE49-F238E27FC236}">
                <a16:creationId xmlns:a16="http://schemas.microsoft.com/office/drawing/2014/main" id="{55FAAC32-6D1C-494C-A8C5-6C934DDC158F}"/>
              </a:ext>
            </a:extLst>
          </p:cNvPr>
          <p:cNvGrpSpPr/>
          <p:nvPr/>
        </p:nvGrpSpPr>
        <p:grpSpPr>
          <a:xfrm>
            <a:off x="4029040" y="6349446"/>
            <a:ext cx="1013909" cy="508554"/>
            <a:chOff x="1973915" y="5392432"/>
            <a:chExt cx="2740109" cy="1374377"/>
          </a:xfrm>
        </p:grpSpPr>
        <p:pic>
          <p:nvPicPr>
            <p:cNvPr id="17" name="圖片 16">
              <a:extLst>
                <a:ext uri="{FF2B5EF4-FFF2-40B4-BE49-F238E27FC236}">
                  <a16:creationId xmlns:a16="http://schemas.microsoft.com/office/drawing/2014/main" id="{D5DF29AD-E6E2-47E1-8997-4906066EEA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8" name="矩形 17">
              <a:extLst>
                <a:ext uri="{FF2B5EF4-FFF2-40B4-BE49-F238E27FC236}">
                  <a16:creationId xmlns:a16="http://schemas.microsoft.com/office/drawing/2014/main" id="{669BBB51-632B-4ADA-BF5F-C112CAC555BF}"/>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792BE9DE-6FF3-498F-BB00-A6991F90A0FD}"/>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B7A95898-AB13-459F-AB59-A048C4D6B405}"/>
                  </a:ext>
                </a:extLst>
              </p:cNvPr>
              <p:cNvSpPr txBox="1"/>
              <p:nvPr/>
            </p:nvSpPr>
            <p:spPr>
              <a:xfrm>
                <a:off x="1161037" y="2987693"/>
                <a:ext cx="3481536" cy="8826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𝑆</m:t>
                              </m:r>
                            </m:e>
                            <m:sub>
                              <m:r>
                                <a:rPr lang="en-US" altLang="zh-TW" sz="2800" i="1">
                                  <a:latin typeface="Cambria Math" panose="02040503050406030204" pitchFamily="18" charset="0"/>
                                </a:rPr>
                                <m:t>1</m:t>
                              </m:r>
                            </m:sub>
                          </m:sSub>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𝑆</m:t>
                              </m:r>
                            </m:e>
                            <m:sub>
                              <m:r>
                                <a:rPr lang="en-US" altLang="zh-TW" sz="2800" i="1">
                                  <a:latin typeface="Cambria Math" panose="02040503050406030204" pitchFamily="18" charset="0"/>
                                </a:rPr>
                                <m:t>2</m:t>
                              </m:r>
                            </m:sub>
                          </m:sSub>
                        </m:num>
                        <m:den>
                          <m:sSub>
                            <m:sSubPr>
                              <m:ctrlPr>
                                <a:rPr lang="en-US" altLang="zh-TW" sz="2800" i="1" smtClean="0">
                                  <a:latin typeface="Cambria Math" panose="02040503050406030204" pitchFamily="18" charset="0"/>
                                </a:rPr>
                              </m:ctrlPr>
                            </m:sSubPr>
                            <m:e>
                              <m:r>
                                <a:rPr lang="zh-TW" altLang="en-US" sz="2800" i="1" smtClean="0">
                                  <a:latin typeface="Cambria Math" panose="02040503050406030204" pitchFamily="18" charset="0"/>
                                </a:rPr>
                                <m:t>𝜎</m:t>
                              </m:r>
                            </m:e>
                            <m:sub>
                              <m:r>
                                <a:rPr lang="en-US" altLang="zh-TW" sz="2800" b="0" i="1" smtClean="0">
                                  <a:latin typeface="Cambria Math" panose="02040503050406030204" pitchFamily="18" charset="0"/>
                                </a:rPr>
                                <m:t>0</m:t>
                              </m:r>
                            </m:sub>
                          </m:sSub>
                        </m:den>
                      </m:f>
                    </m:oMath>
                  </m:oMathPara>
                </a14:m>
                <a:endParaRPr lang="zh-TW" altLang="en-US" sz="2800" dirty="0"/>
              </a:p>
            </p:txBody>
          </p:sp>
        </mc:Choice>
        <mc:Fallback xmlns="">
          <p:sp>
            <p:nvSpPr>
              <p:cNvPr id="3" name="文字方塊 2">
                <a:extLst>
                  <a:ext uri="{FF2B5EF4-FFF2-40B4-BE49-F238E27FC236}">
                    <a16:creationId xmlns:a16="http://schemas.microsoft.com/office/drawing/2014/main" id="{B7A95898-AB13-459F-AB59-A048C4D6B405}"/>
                  </a:ext>
                </a:extLst>
              </p:cNvPr>
              <p:cNvSpPr txBox="1">
                <a:spLocks noRot="1" noChangeAspect="1" noMove="1" noResize="1" noEditPoints="1" noAdjustHandles="1" noChangeArrowheads="1" noChangeShapeType="1" noTextEdit="1"/>
              </p:cNvSpPr>
              <p:nvPr/>
            </p:nvSpPr>
            <p:spPr>
              <a:xfrm>
                <a:off x="1161037" y="2987693"/>
                <a:ext cx="3481536" cy="882614"/>
              </a:xfrm>
              <a:prstGeom prst="rect">
                <a:avLst/>
              </a:prstGeom>
              <a:blipFill>
                <a:blip r:embed="rId4"/>
                <a:stretch>
                  <a:fillRect/>
                </a:stretch>
              </a:blipFill>
            </p:spPr>
            <p:txBody>
              <a:bodyPr/>
              <a:lstStyle/>
              <a:p>
                <a:r>
                  <a:rPr lang="zh-TW" altLang="en-US">
                    <a:noFill/>
                  </a:rPr>
                  <a:t> </a:t>
                </a:r>
              </a:p>
            </p:txBody>
          </p:sp>
        </mc:Fallback>
      </mc:AlternateContent>
      <p:grpSp>
        <p:nvGrpSpPr>
          <p:cNvPr id="7" name="群組 6">
            <a:extLst>
              <a:ext uri="{FF2B5EF4-FFF2-40B4-BE49-F238E27FC236}">
                <a16:creationId xmlns:a16="http://schemas.microsoft.com/office/drawing/2014/main" id="{22C03D9A-19EA-4D71-A371-F084390CEAC4}"/>
              </a:ext>
            </a:extLst>
          </p:cNvPr>
          <p:cNvGrpSpPr/>
          <p:nvPr/>
        </p:nvGrpSpPr>
        <p:grpSpPr>
          <a:xfrm>
            <a:off x="3753325" y="3112349"/>
            <a:ext cx="2754630" cy="620605"/>
            <a:chOff x="2554417" y="3233268"/>
            <a:chExt cx="2754630" cy="620605"/>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03DAE26B-65FA-4424-815B-82CF3ED0FA65}"/>
                    </a:ext>
                  </a:extLst>
                </p:cNvPr>
                <p:cNvSpPr txBox="1"/>
                <p:nvPr/>
              </p:nvSpPr>
              <p:spPr>
                <a:xfrm>
                  <a:off x="2582595" y="3233268"/>
                  <a:ext cx="27264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𝑆</m:t>
                        </m:r>
                        <m:r>
                          <a:rPr lang="en-US" altLang="zh-TW" b="0" i="1" smtClean="0">
                            <a:latin typeface="Cambria Math" panose="02040503050406030204" pitchFamily="18" charset="0"/>
                          </a:rPr>
                          <m:t>=</m:t>
                        </m:r>
                        <m:r>
                          <a:rPr lang="en-US" altLang="zh-TW" b="0" i="1" smtClean="0">
                            <a:latin typeface="Cambria Math" panose="02040503050406030204" pitchFamily="18" charset="0"/>
                          </a:rPr>
                          <m:t>𝑠𝑖𝑔𝑛𝑎𝑙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𝑖𝑛𝑡𝑒𝑛𝑠𝑖𝑡𝑦</m:t>
                        </m:r>
                        <m:r>
                          <a:rPr lang="en-US" altLang="zh-TW" b="0" i="1" smtClean="0">
                            <a:latin typeface="Cambria Math" panose="02040503050406030204" pitchFamily="18" charset="0"/>
                          </a:rPr>
                          <m:t> 1 &amp; 2</m:t>
                        </m:r>
                      </m:oMath>
                    </m:oMathPara>
                  </a14:m>
                  <a:endParaRPr lang="en-US" altLang="zh-TW" b="0" dirty="0"/>
                </a:p>
              </p:txBody>
            </p:sp>
          </mc:Choice>
          <mc:Fallback xmlns="">
            <p:sp>
              <p:nvSpPr>
                <p:cNvPr id="5" name="文字方塊 4">
                  <a:extLst>
                    <a:ext uri="{FF2B5EF4-FFF2-40B4-BE49-F238E27FC236}">
                      <a16:creationId xmlns:a16="http://schemas.microsoft.com/office/drawing/2014/main" id="{03DAE26B-65FA-4424-815B-82CF3ED0FA65}"/>
                    </a:ext>
                  </a:extLst>
                </p:cNvPr>
                <p:cNvSpPr txBox="1">
                  <a:spLocks noRot="1" noChangeAspect="1" noMove="1" noResize="1" noEditPoints="1" noAdjustHandles="1" noChangeArrowheads="1" noChangeShapeType="1" noTextEdit="1"/>
                </p:cNvSpPr>
                <p:nvPr/>
              </p:nvSpPr>
              <p:spPr>
                <a:xfrm>
                  <a:off x="2582595" y="3233268"/>
                  <a:ext cx="2726452" cy="276999"/>
                </a:xfrm>
                <a:prstGeom prst="rect">
                  <a:avLst/>
                </a:prstGeom>
                <a:blipFill>
                  <a:blip r:embed="rId5"/>
                  <a:stretch>
                    <a:fillRect l="-1339" t="-2222" r="-1339" b="-3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D5A57DF7-9C42-4D9F-84BF-D9EB2301A605}"/>
                    </a:ext>
                  </a:extLst>
                </p:cNvPr>
                <p:cNvSpPr txBox="1"/>
                <p:nvPr/>
              </p:nvSpPr>
              <p:spPr>
                <a:xfrm>
                  <a:off x="2554417" y="3576874"/>
                  <a:ext cx="25272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𝜎</m:t>
                        </m:r>
                        <m:r>
                          <a:rPr lang="en-US" altLang="zh-TW" i="1">
                            <a:latin typeface="Cambria Math" panose="02040503050406030204" pitchFamily="18" charset="0"/>
                          </a:rPr>
                          <m:t>=</m:t>
                        </m:r>
                        <m:r>
                          <a:rPr lang="en-US" altLang="zh-TW" i="1">
                            <a:latin typeface="Cambria Math" panose="02040503050406030204" pitchFamily="18" charset="0"/>
                          </a:rPr>
                          <m:t>𝑠𝑡𝑎𝑛𝑑𝑎𝑟𝑑</m:t>
                        </m:r>
                        <m:r>
                          <a:rPr lang="en-US" altLang="zh-TW" i="1">
                            <a:latin typeface="Cambria Math" panose="02040503050406030204" pitchFamily="18" charset="0"/>
                          </a:rPr>
                          <m:t> </m:t>
                        </m:r>
                        <m:r>
                          <a:rPr lang="en-US" altLang="zh-TW" i="1">
                            <a:latin typeface="Cambria Math" panose="02040503050406030204" pitchFamily="18" charset="0"/>
                          </a:rPr>
                          <m:t>𝑑𝑒𝑣𝑖𝑎𝑡𝑖𝑜𝑛</m:t>
                        </m:r>
                      </m:oMath>
                    </m:oMathPara>
                  </a14:m>
                  <a:endParaRPr lang="zh-TW" altLang="en-US" dirty="0"/>
                </a:p>
              </p:txBody>
            </p:sp>
          </mc:Choice>
          <mc:Fallback xmlns="">
            <p:sp>
              <p:nvSpPr>
                <p:cNvPr id="6" name="文字方塊 5">
                  <a:extLst>
                    <a:ext uri="{FF2B5EF4-FFF2-40B4-BE49-F238E27FC236}">
                      <a16:creationId xmlns:a16="http://schemas.microsoft.com/office/drawing/2014/main" id="{D5A57DF7-9C42-4D9F-84BF-D9EB2301A605}"/>
                    </a:ext>
                  </a:extLst>
                </p:cNvPr>
                <p:cNvSpPr txBox="1">
                  <a:spLocks noRot="1" noChangeAspect="1" noMove="1" noResize="1" noEditPoints="1" noAdjustHandles="1" noChangeArrowheads="1" noChangeShapeType="1" noTextEdit="1"/>
                </p:cNvSpPr>
                <p:nvPr/>
              </p:nvSpPr>
              <p:spPr>
                <a:xfrm>
                  <a:off x="2554417" y="3576874"/>
                  <a:ext cx="2527230" cy="276999"/>
                </a:xfrm>
                <a:prstGeom prst="rect">
                  <a:avLst/>
                </a:prstGeom>
                <a:blipFill>
                  <a:blip r:embed="rId6"/>
                  <a:stretch>
                    <a:fillRect l="-725" r="-1932" b="-11111"/>
                  </a:stretch>
                </a:blipFill>
              </p:spPr>
              <p:txBody>
                <a:bodyPr/>
                <a:lstStyle/>
                <a:p>
                  <a:r>
                    <a:rPr lang="zh-TW" altLang="en-US">
                      <a:noFill/>
                    </a:rPr>
                    <a:t> </a:t>
                  </a:r>
                </a:p>
              </p:txBody>
            </p:sp>
          </mc:Fallback>
        </mc:AlternateContent>
      </p:grpSp>
      <p:cxnSp>
        <p:nvCxnSpPr>
          <p:cNvPr id="30" name="直線單箭頭接點 29">
            <a:extLst>
              <a:ext uri="{FF2B5EF4-FFF2-40B4-BE49-F238E27FC236}">
                <a16:creationId xmlns:a16="http://schemas.microsoft.com/office/drawing/2014/main" id="{D7EF6EFF-CE67-44FF-8FA1-BB2BDA850330}"/>
              </a:ext>
            </a:extLst>
          </p:cNvPr>
          <p:cNvCxnSpPr>
            <a:cxnSpLocks/>
          </p:cNvCxnSpPr>
          <p:nvPr/>
        </p:nvCxnSpPr>
        <p:spPr>
          <a:xfrm flipH="1">
            <a:off x="1820030" y="3356992"/>
            <a:ext cx="519722" cy="8245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136FE7D-D1E7-4D43-8055-F4ED62F35249}"/>
              </a:ext>
            </a:extLst>
          </p:cNvPr>
          <p:cNvCxnSpPr>
            <a:cxnSpLocks/>
          </p:cNvCxnSpPr>
          <p:nvPr/>
        </p:nvCxnSpPr>
        <p:spPr>
          <a:xfrm>
            <a:off x="3262310" y="3356992"/>
            <a:ext cx="0" cy="148098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B7C59DCC-E440-4C31-8DEB-F39758FB6871}"/>
              </a:ext>
            </a:extLst>
          </p:cNvPr>
          <p:cNvSpPr txBox="1"/>
          <p:nvPr/>
        </p:nvSpPr>
        <p:spPr>
          <a:xfrm>
            <a:off x="107504" y="4119130"/>
            <a:ext cx="4288738" cy="646331"/>
          </a:xfrm>
          <a:prstGeom prst="rect">
            <a:avLst/>
          </a:prstGeom>
          <a:noFill/>
        </p:spPr>
        <p:txBody>
          <a:bodyPr wrap="none" rtlCol="0">
            <a:spAutoFit/>
          </a:bodyPr>
          <a:lstStyle/>
          <a:p>
            <a:r>
              <a:rPr lang="en-US" altLang="zh-TW" i="1" dirty="0">
                <a:solidFill>
                  <a:srgbClr val="FF0000"/>
                </a:solidFill>
                <a:latin typeface="Cambria Math" panose="02040503050406030204" pitchFamily="18" charset="0"/>
                <a:ea typeface="Cambria Math" panose="02040503050406030204" pitchFamily="18" charset="0"/>
              </a:rPr>
              <a:t>Sum  Signal  intensity  of</a:t>
            </a:r>
            <a:r>
              <a:rPr lang="zh-TW" altLang="en-US" i="1" dirty="0">
                <a:solidFill>
                  <a:srgbClr val="FF0000"/>
                </a:solidFill>
                <a:latin typeface="Cambria Math" panose="02040503050406030204" pitchFamily="18" charset="0"/>
                <a:ea typeface="Cambria Math" panose="02040503050406030204" pitchFamily="18" charset="0"/>
              </a:rPr>
              <a:t> </a:t>
            </a:r>
            <a:r>
              <a:rPr lang="en-US" altLang="zh-TW" i="1" dirty="0">
                <a:solidFill>
                  <a:srgbClr val="FF0000"/>
                </a:solidFill>
                <a:latin typeface="Cambria Math" panose="02040503050406030204" pitchFamily="18" charset="0"/>
                <a:ea typeface="Cambria Math" panose="02040503050406030204" pitchFamily="18" charset="0"/>
              </a:rPr>
              <a:t>Substantia </a:t>
            </a:r>
            <a:r>
              <a:rPr lang="en-US" altLang="zh-TW" i="1" dirty="0" err="1">
                <a:solidFill>
                  <a:srgbClr val="FF0000"/>
                </a:solidFill>
                <a:latin typeface="Cambria Math" panose="02040503050406030204" pitchFamily="18" charset="0"/>
                <a:ea typeface="Cambria Math" panose="02040503050406030204" pitchFamily="18" charset="0"/>
              </a:rPr>
              <a:t>nigra</a:t>
            </a:r>
            <a:r>
              <a:rPr lang="zh-TW" altLang="en-US" i="1" dirty="0">
                <a:solidFill>
                  <a:srgbClr val="FF0000"/>
                </a:solidFill>
                <a:latin typeface="Cambria Math" panose="02040503050406030204" pitchFamily="18" charset="0"/>
                <a:ea typeface="Cambria Math" panose="02040503050406030204" pitchFamily="18" charset="0"/>
              </a:rPr>
              <a:t> </a:t>
            </a:r>
            <a:endParaRPr lang="en-US" altLang="zh-TW" i="1" dirty="0">
              <a:solidFill>
                <a:srgbClr val="FF0000"/>
              </a:solidFill>
              <a:latin typeface="Cambria Math" panose="02040503050406030204" pitchFamily="18" charset="0"/>
              <a:ea typeface="Cambria Math" panose="02040503050406030204" pitchFamily="18" charset="0"/>
            </a:endParaRPr>
          </a:p>
          <a:p>
            <a:endParaRPr lang="zh-TW" altLang="en-US" dirty="0"/>
          </a:p>
        </p:txBody>
      </p:sp>
      <p:sp>
        <p:nvSpPr>
          <p:cNvPr id="37" name="文字方塊 36">
            <a:extLst>
              <a:ext uri="{FF2B5EF4-FFF2-40B4-BE49-F238E27FC236}">
                <a16:creationId xmlns:a16="http://schemas.microsoft.com/office/drawing/2014/main" id="{B07601CE-7ED3-465C-AF86-71BB4B084347}"/>
              </a:ext>
            </a:extLst>
          </p:cNvPr>
          <p:cNvSpPr txBox="1"/>
          <p:nvPr/>
        </p:nvSpPr>
        <p:spPr>
          <a:xfrm>
            <a:off x="439325" y="4843610"/>
            <a:ext cx="3991157" cy="369332"/>
          </a:xfrm>
          <a:prstGeom prst="rect">
            <a:avLst/>
          </a:prstGeom>
          <a:noFill/>
        </p:spPr>
        <p:txBody>
          <a:bodyPr wrap="none" rtlCol="0">
            <a:spAutoFit/>
          </a:bodyPr>
          <a:lstStyle/>
          <a:p>
            <a:r>
              <a:rPr lang="en-US" altLang="zh-TW" i="1" dirty="0">
                <a:solidFill>
                  <a:srgbClr val="00B050"/>
                </a:solidFill>
                <a:latin typeface="Cambria Math" panose="02040503050406030204" pitchFamily="18" charset="0"/>
                <a:ea typeface="Cambria Math" panose="02040503050406030204" pitchFamily="18" charset="0"/>
              </a:rPr>
              <a:t>Sum  Signal  intensity  of   Nigrosome1</a:t>
            </a:r>
            <a:r>
              <a:rPr lang="en-US" altLang="zh-TW" i="1" dirty="0">
                <a:solidFill>
                  <a:srgbClr val="FF0000"/>
                </a:solidFill>
                <a:latin typeface="Cambria Math" panose="02040503050406030204" pitchFamily="18" charset="0"/>
                <a:ea typeface="Cambria Math" panose="02040503050406030204" pitchFamily="18" charset="0"/>
              </a:rPr>
              <a:t> </a:t>
            </a:r>
            <a:endParaRPr lang="zh-TW" altLang="en-US" i="1" dirty="0">
              <a:solidFill>
                <a:srgbClr val="00B050"/>
              </a:solidFill>
              <a:latin typeface="Cambria Math" panose="02040503050406030204" pitchFamily="18" charset="0"/>
            </a:endParaRPr>
          </a:p>
        </p:txBody>
      </p:sp>
      <p:pic>
        <p:nvPicPr>
          <p:cNvPr id="39" name="圖片 38">
            <a:extLst>
              <a:ext uri="{FF2B5EF4-FFF2-40B4-BE49-F238E27FC236}">
                <a16:creationId xmlns:a16="http://schemas.microsoft.com/office/drawing/2014/main" id="{B3465D98-0BF8-407A-8F9D-C89096740899}"/>
              </a:ext>
            </a:extLst>
          </p:cNvPr>
          <p:cNvPicPr>
            <a:picLocks noChangeAspect="1"/>
          </p:cNvPicPr>
          <p:nvPr/>
        </p:nvPicPr>
        <p:blipFill rotWithShape="1">
          <a:blip r:embed="rId7">
            <a:extLst>
              <a:ext uri="{28A0092B-C50C-407E-A947-70E740481C1C}">
                <a14:useLocalDpi xmlns:a14="http://schemas.microsoft.com/office/drawing/2010/main" val="0"/>
              </a:ext>
            </a:extLst>
          </a:blip>
          <a:srcRect l="26953" t="34199" r="28578" b="17201"/>
          <a:stretch/>
        </p:blipFill>
        <p:spPr>
          <a:xfrm>
            <a:off x="5189940" y="3857610"/>
            <a:ext cx="3432383" cy="2808312"/>
          </a:xfrm>
          <a:prstGeom prst="rect">
            <a:avLst/>
          </a:prstGeom>
        </p:spPr>
      </p:pic>
    </p:spTree>
    <p:extLst>
      <p:ext uri="{BB962C8B-B14F-4D97-AF65-F5344CB8AC3E}">
        <p14:creationId xmlns:p14="http://schemas.microsoft.com/office/powerpoint/2010/main" val="2728723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Results – CNRs</a:t>
            </a:r>
            <a:endParaRPr lang="zh-TW" altLang="en-US" dirty="0"/>
          </a:p>
        </p:txBody>
      </p:sp>
      <p:sp>
        <p:nvSpPr>
          <p:cNvPr id="14" name="矩形 13">
            <a:extLst>
              <a:ext uri="{FF2B5EF4-FFF2-40B4-BE49-F238E27FC236}">
                <a16:creationId xmlns:a16="http://schemas.microsoft.com/office/drawing/2014/main" id="{D5112BA3-5207-4194-AE3A-6823861BDB7D}"/>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a:extLst>
              <a:ext uri="{FF2B5EF4-FFF2-40B4-BE49-F238E27FC236}">
                <a16:creationId xmlns:a16="http://schemas.microsoft.com/office/drawing/2014/main" id="{55FAAC32-6D1C-494C-A8C5-6C934DDC158F}"/>
              </a:ext>
            </a:extLst>
          </p:cNvPr>
          <p:cNvGrpSpPr/>
          <p:nvPr/>
        </p:nvGrpSpPr>
        <p:grpSpPr>
          <a:xfrm>
            <a:off x="4029040" y="6349446"/>
            <a:ext cx="1013909" cy="508554"/>
            <a:chOff x="1973915" y="5392432"/>
            <a:chExt cx="2740109" cy="1374377"/>
          </a:xfrm>
        </p:grpSpPr>
        <p:pic>
          <p:nvPicPr>
            <p:cNvPr id="17" name="圖片 16">
              <a:extLst>
                <a:ext uri="{FF2B5EF4-FFF2-40B4-BE49-F238E27FC236}">
                  <a16:creationId xmlns:a16="http://schemas.microsoft.com/office/drawing/2014/main" id="{D5DF29AD-E6E2-47E1-8997-4906066EEA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8" name="矩形 17">
              <a:extLst>
                <a:ext uri="{FF2B5EF4-FFF2-40B4-BE49-F238E27FC236}">
                  <a16:creationId xmlns:a16="http://schemas.microsoft.com/office/drawing/2014/main" id="{669BBB51-632B-4ADA-BF5F-C112CAC555BF}"/>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792BE9DE-6FF3-498F-BB00-A6991F90A0FD}"/>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graphicFrame>
            <p:nvGraphicFramePr>
              <p:cNvPr id="8" name="內容版面配置區 7">
                <a:extLst>
                  <a:ext uri="{FF2B5EF4-FFF2-40B4-BE49-F238E27FC236}">
                    <a16:creationId xmlns:a16="http://schemas.microsoft.com/office/drawing/2014/main" id="{61217ABC-03F7-4732-B046-5A0821BCEDCB}"/>
                  </a:ext>
                </a:extLst>
              </p:cNvPr>
              <p:cNvGraphicFramePr>
                <a:graphicFrameLocks noGrp="1"/>
              </p:cNvGraphicFramePr>
              <p:nvPr>
                <p:ph idx="1"/>
                <p:extLst>
                  <p:ext uri="{D42A27DB-BD31-4B8C-83A1-F6EECF244321}">
                    <p14:modId xmlns:p14="http://schemas.microsoft.com/office/powerpoint/2010/main" val="1602078327"/>
                  </p:ext>
                </p:extLst>
              </p:nvPr>
            </p:nvGraphicFramePr>
            <p:xfrm>
              <a:off x="361504" y="1723579"/>
              <a:ext cx="7738888" cy="2929557"/>
            </p:xfrm>
            <a:graphic>
              <a:graphicData uri="http://schemas.openxmlformats.org/drawingml/2006/table">
                <a:tbl>
                  <a:tblPr firstRow="1" bandRow="1">
                    <a:tableStyleId>{B301B821-A1FF-4177-AEE7-76D212191A09}</a:tableStyleId>
                  </a:tblPr>
                  <a:tblGrid>
                    <a:gridCol w="4578982">
                      <a:extLst>
                        <a:ext uri="{9D8B030D-6E8A-4147-A177-3AD203B41FA5}">
                          <a16:colId xmlns:a16="http://schemas.microsoft.com/office/drawing/2014/main" val="3661581121"/>
                        </a:ext>
                      </a:extLst>
                    </a:gridCol>
                    <a:gridCol w="3159906">
                      <a:extLst>
                        <a:ext uri="{9D8B030D-6E8A-4147-A177-3AD203B41FA5}">
                          <a16:colId xmlns:a16="http://schemas.microsoft.com/office/drawing/2014/main" val="2166290943"/>
                        </a:ext>
                      </a:extLst>
                    </a:gridCol>
                  </a:tblGrid>
                  <a:tr h="358535">
                    <a:tc>
                      <a:txBody>
                        <a:bodyPr/>
                        <a:lstStyle/>
                        <a:p>
                          <a:pPr algn="ctr" fontAlgn="ctr"/>
                          <a:r>
                            <a:rPr lang="en-US" altLang="zh-TW" sz="2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rPr>
                            <a:t>Technique</a:t>
                          </a:r>
                          <a:endParaRPr lang="zh-TW" altLang="en-US" sz="2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159" marR="1159" marT="1159" marB="0" anchor="ctr"/>
                    </a:tc>
                    <a:tc>
                      <a:txBody>
                        <a:bodyPr/>
                        <a:lstStyle/>
                        <a:p>
                          <a:pPr algn="ctr" fontAlgn="ctr"/>
                          <a:r>
                            <a:rPr lang="en-US" altLang="zh-TW" sz="2400" b="1" u="none" strike="noStrike" dirty="0">
                              <a:solidFill>
                                <a:schemeClr val="bg1"/>
                              </a:solidFill>
                              <a:effectLst/>
                              <a:latin typeface="Times New Roman" panose="02020603050405020304" pitchFamily="18" charset="0"/>
                              <a:cs typeface="Times New Roman" panose="02020603050405020304" pitchFamily="18" charset="0"/>
                            </a:rPr>
                            <a:t>mean</a:t>
                          </a:r>
                          <a:endParaRPr lang="zh-TW" altLang="en-US" sz="2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159" marR="1159" marT="1159" marB="0" anchor="ctr"/>
                    </a:tc>
                    <a:extLst>
                      <a:ext uri="{0D108BD9-81ED-4DB2-BD59-A6C34878D82A}">
                        <a16:rowId xmlns:a16="http://schemas.microsoft.com/office/drawing/2014/main" val="3556775750"/>
                      </a:ext>
                    </a:extLst>
                  </a:tr>
                  <a:tr h="3585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2400" u="none" strike="noStrike" dirty="0" err="1">
                              <a:effectLst/>
                              <a:latin typeface="Times New Roman" panose="02020603050405020304" pitchFamily="18" charset="0"/>
                              <a:cs typeface="Times New Roman" panose="02020603050405020304" pitchFamily="18" charset="0"/>
                            </a:rPr>
                            <a:t>Left_CNR_swi_new</a:t>
                          </a:r>
                          <a:endParaRPr lang="en-US" altLang="zh-TW"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59" marR="1159" marT="1159"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28.27</a:t>
                          </a:r>
                          <a14:m>
                            <m:oMath xmlns:m="http://schemas.openxmlformats.org/officeDocument/2006/math">
                              <m:r>
                                <a:rPr lang="en-US" altLang="zh-TW" sz="2400" i="1" u="none" strike="noStrike"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400" u="none" strike="noStrike" dirty="0">
                              <a:effectLst/>
                              <a:latin typeface="Times New Roman" panose="02020603050405020304" pitchFamily="18" charset="0"/>
                              <a:cs typeface="Times New Roman" panose="02020603050405020304" pitchFamily="18" charset="0"/>
                            </a:rPr>
                            <a:t>10.26%</a:t>
                          </a:r>
                          <a:endParaRPr lang="en-US" altLang="zh-TW" sz="24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59" marR="1159" marT="1159" marB="0" anchor="ctr"/>
                    </a:tc>
                    <a:extLst>
                      <a:ext uri="{0D108BD9-81ED-4DB2-BD59-A6C34878D82A}">
                        <a16:rowId xmlns:a16="http://schemas.microsoft.com/office/drawing/2014/main" val="1202466279"/>
                      </a:ext>
                    </a:extLst>
                  </a:tr>
                  <a:tr h="3585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2400" u="none" strike="noStrike" dirty="0" err="1">
                              <a:effectLst/>
                              <a:latin typeface="Times New Roman" panose="02020603050405020304" pitchFamily="18" charset="0"/>
                              <a:cs typeface="Times New Roman" panose="02020603050405020304" pitchFamily="18" charset="0"/>
                            </a:rPr>
                            <a:t>Right_CNR_swi_new</a:t>
                          </a:r>
                          <a:endParaRPr lang="en-US" altLang="zh-TW"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59" marR="1159" marT="1159"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25.67</a:t>
                          </a:r>
                          <a14:m>
                            <m:oMath xmlns:m="http://schemas.openxmlformats.org/officeDocument/2006/math">
                              <m:r>
                                <a:rPr lang="en-US" altLang="zh-TW" sz="2400" i="1" u="none" strike="noStrike"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400" u="none" strike="noStrike" dirty="0">
                              <a:effectLst/>
                              <a:latin typeface="Times New Roman" panose="02020603050405020304" pitchFamily="18" charset="0"/>
                              <a:cs typeface="Times New Roman" panose="02020603050405020304" pitchFamily="18" charset="0"/>
                            </a:rPr>
                            <a:t>8.07%</a:t>
                          </a:r>
                          <a:endParaRPr lang="en-US" altLang="zh-TW" sz="24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59" marR="1159" marT="1159" marB="0" anchor="ctr"/>
                    </a:tc>
                    <a:extLst>
                      <a:ext uri="{0D108BD9-81ED-4DB2-BD59-A6C34878D82A}">
                        <a16:rowId xmlns:a16="http://schemas.microsoft.com/office/drawing/2014/main" val="823754941"/>
                      </a:ext>
                    </a:extLst>
                  </a:tr>
                  <a:tr h="4420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err="1">
                              <a:effectLst/>
                              <a:latin typeface="Times New Roman" panose="02020603050405020304" pitchFamily="18" charset="0"/>
                              <a:cs typeface="Times New Roman" panose="02020603050405020304" pitchFamily="18" charset="0"/>
                            </a:rPr>
                            <a:t>Left_CNR_SWI</a:t>
                          </a:r>
                          <a:endParaRPr lang="en-US" altLang="zh-TW"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22.62</a:t>
                          </a:r>
                          <a14:m>
                            <m:oMath xmlns:m="http://schemas.openxmlformats.org/officeDocument/2006/math">
                              <m:r>
                                <a:rPr lang="en-US" altLang="zh-TW" sz="2400" i="1" u="none" strike="noStrike"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400" u="none" strike="noStrike" dirty="0">
                              <a:effectLst/>
                              <a:latin typeface="Times New Roman" panose="02020603050405020304" pitchFamily="18" charset="0"/>
                              <a:cs typeface="Times New Roman" panose="02020603050405020304" pitchFamily="18" charset="0"/>
                            </a:rPr>
                            <a:t>10.00%</a:t>
                          </a:r>
                          <a:endParaRPr lang="en-US" altLang="zh-TW" sz="24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31154243"/>
                      </a:ext>
                    </a:extLst>
                  </a:tr>
                  <a:tr h="4420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err="1">
                              <a:effectLst/>
                              <a:latin typeface="Times New Roman" panose="02020603050405020304" pitchFamily="18" charset="0"/>
                              <a:cs typeface="Times New Roman" panose="02020603050405020304" pitchFamily="18" charset="0"/>
                            </a:rPr>
                            <a:t>Right_CNR_SWI</a:t>
                          </a:r>
                          <a:endParaRPr lang="en-US" altLang="zh-TW"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20.50</a:t>
                          </a:r>
                          <a14:m>
                            <m:oMath xmlns:m="http://schemas.openxmlformats.org/officeDocument/2006/math">
                              <m:r>
                                <a:rPr lang="en-US" altLang="zh-TW" sz="2400" i="1" u="none" strike="noStrike" smtClean="0">
                                  <a:effectLst/>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sz="2400" u="none" strike="noStrike" dirty="0" smtClean="0">
                                  <a:effectLst/>
                                  <a:latin typeface="Times New Roman" panose="02020603050405020304" pitchFamily="18" charset="0"/>
                                  <a:cs typeface="Times New Roman" panose="02020603050405020304" pitchFamily="18" charset="0"/>
                                </a:rPr>
                                <m:t>7.20</m:t>
                              </m:r>
                            </m:oMath>
                          </a14:m>
                          <a:r>
                            <a:rPr lang="en-US" altLang="zh-TW" sz="2400" u="none" strike="noStrike" dirty="0">
                              <a:effectLst/>
                              <a:latin typeface="Times New Roman" panose="02020603050405020304" pitchFamily="18" charset="0"/>
                              <a:cs typeface="Times New Roman" panose="02020603050405020304" pitchFamily="18" charset="0"/>
                            </a:rPr>
                            <a:t>%</a:t>
                          </a:r>
                          <a:endParaRPr lang="en-US" altLang="zh-TW" sz="24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51378339"/>
                      </a:ext>
                    </a:extLst>
                  </a:tr>
                  <a:tr h="4420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Left_T2*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41.76</a:t>
                          </a:r>
                          <a14:m>
                            <m:oMath xmlns:m="http://schemas.openxmlformats.org/officeDocument/2006/math">
                              <m:r>
                                <a:rPr lang="en-US" altLang="zh-TW" sz="2400" i="1" u="none" strike="noStrike"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2400" u="none" strike="noStrike" dirty="0">
                              <a:effectLst/>
                              <a:latin typeface="Times New Roman" panose="02020603050405020304" pitchFamily="18" charset="0"/>
                              <a:cs typeface="Times New Roman" panose="02020603050405020304" pitchFamily="18" charset="0"/>
                            </a:rPr>
                            <a:t> 14.99%</a:t>
                          </a:r>
                        </a:p>
                      </a:txBody>
                      <a:tcPr/>
                    </a:tc>
                    <a:extLst>
                      <a:ext uri="{0D108BD9-81ED-4DB2-BD59-A6C34878D82A}">
                        <a16:rowId xmlns:a16="http://schemas.microsoft.com/office/drawing/2014/main" val="397732484"/>
                      </a:ext>
                    </a:extLst>
                  </a:tr>
                  <a:tr h="4420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Right_T2*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37.09</a:t>
                          </a:r>
                          <a14:m>
                            <m:oMath xmlns:m="http://schemas.openxmlformats.org/officeDocument/2006/math">
                              <m:r>
                                <a:rPr lang="en-US" altLang="zh-TW" sz="2400" i="1" u="none" strike="noStrike" smtClean="0">
                                  <a:effectLst/>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sz="2400" u="none" strike="noStrike" dirty="0" smtClean="0">
                                  <a:effectLst/>
                                  <a:latin typeface="Times New Roman" panose="02020603050405020304" pitchFamily="18" charset="0"/>
                                  <a:cs typeface="Times New Roman" panose="02020603050405020304" pitchFamily="18" charset="0"/>
                                </a:rPr>
                                <m:t>14.38</m:t>
                              </m:r>
                            </m:oMath>
                          </a14:m>
                          <a:r>
                            <a:rPr lang="en-US" altLang="zh-TW" sz="2400" u="none" strike="noStrike" dirty="0">
                              <a:effectLst/>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223014275"/>
                      </a:ext>
                    </a:extLst>
                  </a:tr>
                </a:tbl>
              </a:graphicData>
            </a:graphic>
          </p:graphicFrame>
        </mc:Choice>
        <mc:Fallback xmlns="">
          <p:graphicFrame>
            <p:nvGraphicFramePr>
              <p:cNvPr id="8" name="內容版面配置區 7">
                <a:extLst>
                  <a:ext uri="{FF2B5EF4-FFF2-40B4-BE49-F238E27FC236}">
                    <a16:creationId xmlns:a16="http://schemas.microsoft.com/office/drawing/2014/main" id="{61217ABC-03F7-4732-B046-5A0821BCEDCB}"/>
                  </a:ext>
                </a:extLst>
              </p:cNvPr>
              <p:cNvGraphicFramePr>
                <a:graphicFrameLocks noGrp="1"/>
              </p:cNvGraphicFramePr>
              <p:nvPr>
                <p:ph idx="1"/>
                <p:extLst>
                  <p:ext uri="{D42A27DB-BD31-4B8C-83A1-F6EECF244321}">
                    <p14:modId xmlns:p14="http://schemas.microsoft.com/office/powerpoint/2010/main" val="1602078327"/>
                  </p:ext>
                </p:extLst>
              </p:nvPr>
            </p:nvGraphicFramePr>
            <p:xfrm>
              <a:off x="361504" y="1723579"/>
              <a:ext cx="7738888" cy="2929557"/>
            </p:xfrm>
            <a:graphic>
              <a:graphicData uri="http://schemas.openxmlformats.org/drawingml/2006/table">
                <a:tbl>
                  <a:tblPr firstRow="1" bandRow="1">
                    <a:tableStyleId>{B301B821-A1FF-4177-AEE7-76D212191A09}</a:tableStyleId>
                  </a:tblPr>
                  <a:tblGrid>
                    <a:gridCol w="4578982">
                      <a:extLst>
                        <a:ext uri="{9D8B030D-6E8A-4147-A177-3AD203B41FA5}">
                          <a16:colId xmlns:a16="http://schemas.microsoft.com/office/drawing/2014/main" val="3661581121"/>
                        </a:ext>
                      </a:extLst>
                    </a:gridCol>
                    <a:gridCol w="3159906">
                      <a:extLst>
                        <a:ext uri="{9D8B030D-6E8A-4147-A177-3AD203B41FA5}">
                          <a16:colId xmlns:a16="http://schemas.microsoft.com/office/drawing/2014/main" val="2166290943"/>
                        </a:ext>
                      </a:extLst>
                    </a:gridCol>
                  </a:tblGrid>
                  <a:tr h="366919">
                    <a:tc>
                      <a:txBody>
                        <a:bodyPr/>
                        <a:lstStyle/>
                        <a:p>
                          <a:pPr algn="ctr" fontAlgn="ctr"/>
                          <a:r>
                            <a:rPr lang="en-US" altLang="zh-TW" sz="2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rPr>
                            <a:t>Technique</a:t>
                          </a:r>
                          <a:endParaRPr lang="zh-TW" altLang="en-US" sz="2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159" marR="1159" marT="1159" marB="0" anchor="ctr"/>
                    </a:tc>
                    <a:tc>
                      <a:txBody>
                        <a:bodyPr/>
                        <a:lstStyle/>
                        <a:p>
                          <a:pPr algn="ctr" fontAlgn="ctr"/>
                          <a:r>
                            <a:rPr lang="en-US" altLang="zh-TW" sz="2400" b="1" u="none" strike="noStrike" dirty="0">
                              <a:solidFill>
                                <a:schemeClr val="bg1"/>
                              </a:solidFill>
                              <a:effectLst/>
                              <a:latin typeface="Times New Roman" panose="02020603050405020304" pitchFamily="18" charset="0"/>
                              <a:cs typeface="Times New Roman" panose="02020603050405020304" pitchFamily="18" charset="0"/>
                            </a:rPr>
                            <a:t>mean</a:t>
                          </a:r>
                          <a:endParaRPr lang="zh-TW" altLang="en-US" sz="2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159" marR="1159" marT="1159" marB="0" anchor="ctr"/>
                    </a:tc>
                    <a:extLst>
                      <a:ext uri="{0D108BD9-81ED-4DB2-BD59-A6C34878D82A}">
                        <a16:rowId xmlns:a16="http://schemas.microsoft.com/office/drawing/2014/main" val="3556775750"/>
                      </a:ext>
                    </a:extLst>
                  </a:tr>
                  <a:tr h="36691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2400" u="none" strike="noStrike" dirty="0" err="1">
                              <a:effectLst/>
                              <a:latin typeface="Times New Roman" panose="02020603050405020304" pitchFamily="18" charset="0"/>
                              <a:cs typeface="Times New Roman" panose="02020603050405020304" pitchFamily="18" charset="0"/>
                            </a:rPr>
                            <a:t>Left_CNR_swi_new</a:t>
                          </a:r>
                          <a:endParaRPr lang="en-US" altLang="zh-TW"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59" marR="1159" marT="1159" marB="0" anchor="ctr"/>
                    </a:tc>
                    <a:tc>
                      <a:txBody>
                        <a:bodyPr/>
                        <a:lstStyle/>
                        <a:p>
                          <a:endParaRPr lang="zh-TW"/>
                        </a:p>
                      </a:txBody>
                      <a:tcPr marL="1159" marR="1159" marT="1159" marB="0" anchor="ctr">
                        <a:blipFill>
                          <a:blip r:embed="rId4"/>
                          <a:stretch>
                            <a:fillRect l="-144894" t="-122951" r="-385" b="-627869"/>
                          </a:stretch>
                        </a:blipFill>
                      </a:tcPr>
                    </a:tc>
                    <a:extLst>
                      <a:ext uri="{0D108BD9-81ED-4DB2-BD59-A6C34878D82A}">
                        <a16:rowId xmlns:a16="http://schemas.microsoft.com/office/drawing/2014/main" val="1202466279"/>
                      </a:ext>
                    </a:extLst>
                  </a:tr>
                  <a:tr h="36691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2400" u="none" strike="noStrike" dirty="0" err="1">
                              <a:effectLst/>
                              <a:latin typeface="Times New Roman" panose="02020603050405020304" pitchFamily="18" charset="0"/>
                              <a:cs typeface="Times New Roman" panose="02020603050405020304" pitchFamily="18" charset="0"/>
                            </a:rPr>
                            <a:t>Right_CNR_swi_new</a:t>
                          </a:r>
                          <a:endParaRPr lang="en-US" altLang="zh-TW"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59" marR="1159" marT="1159" marB="0" anchor="ctr"/>
                    </a:tc>
                    <a:tc>
                      <a:txBody>
                        <a:bodyPr/>
                        <a:lstStyle/>
                        <a:p>
                          <a:endParaRPr lang="zh-TW"/>
                        </a:p>
                      </a:txBody>
                      <a:tcPr marL="1159" marR="1159" marT="1159" marB="0" anchor="ctr">
                        <a:blipFill>
                          <a:blip r:embed="rId4"/>
                          <a:stretch>
                            <a:fillRect l="-144894" t="-226667" r="-385" b="-538333"/>
                          </a:stretch>
                        </a:blipFill>
                      </a:tcPr>
                    </a:tc>
                    <a:extLst>
                      <a:ext uri="{0D108BD9-81ED-4DB2-BD59-A6C34878D82A}">
                        <a16:rowId xmlns:a16="http://schemas.microsoft.com/office/drawing/2014/main" val="823754941"/>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err="1">
                              <a:effectLst/>
                              <a:latin typeface="Times New Roman" panose="02020603050405020304" pitchFamily="18" charset="0"/>
                              <a:cs typeface="Times New Roman" panose="02020603050405020304" pitchFamily="18" charset="0"/>
                            </a:rPr>
                            <a:t>Left_CNR_SWI</a:t>
                          </a:r>
                          <a:endParaRPr lang="en-US" altLang="zh-TW"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a:tc>
                    <a:tc>
                      <a:txBody>
                        <a:bodyPr/>
                        <a:lstStyle/>
                        <a:p>
                          <a:endParaRPr lang="zh-TW"/>
                        </a:p>
                      </a:txBody>
                      <a:tcPr>
                        <a:blipFill>
                          <a:blip r:embed="rId4"/>
                          <a:stretch>
                            <a:fillRect l="-144894" t="-261333" r="-385" b="-330667"/>
                          </a:stretch>
                        </a:blipFill>
                      </a:tcPr>
                    </a:tc>
                    <a:extLst>
                      <a:ext uri="{0D108BD9-81ED-4DB2-BD59-A6C34878D82A}">
                        <a16:rowId xmlns:a16="http://schemas.microsoft.com/office/drawing/2014/main" val="131154243"/>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err="1">
                              <a:effectLst/>
                              <a:latin typeface="Times New Roman" panose="02020603050405020304" pitchFamily="18" charset="0"/>
                              <a:cs typeface="Times New Roman" panose="02020603050405020304" pitchFamily="18" charset="0"/>
                            </a:rPr>
                            <a:t>Right_CNR_SWI</a:t>
                          </a:r>
                          <a:endParaRPr lang="en-US" altLang="zh-TW" sz="2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a:tc>
                    <a:tc>
                      <a:txBody>
                        <a:bodyPr/>
                        <a:lstStyle/>
                        <a:p>
                          <a:endParaRPr lang="zh-TW"/>
                        </a:p>
                      </a:txBody>
                      <a:tcPr>
                        <a:blipFill>
                          <a:blip r:embed="rId4"/>
                          <a:stretch>
                            <a:fillRect l="-144894" t="-356579" r="-385" b="-226316"/>
                          </a:stretch>
                        </a:blipFill>
                      </a:tcPr>
                    </a:tc>
                    <a:extLst>
                      <a:ext uri="{0D108BD9-81ED-4DB2-BD59-A6C34878D82A}">
                        <a16:rowId xmlns:a16="http://schemas.microsoft.com/office/drawing/2014/main" val="4051378339"/>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Left_T2*</a:t>
                          </a:r>
                        </a:p>
                      </a:txBody>
                      <a:tcPr/>
                    </a:tc>
                    <a:tc>
                      <a:txBody>
                        <a:bodyPr/>
                        <a:lstStyle/>
                        <a:p>
                          <a:endParaRPr lang="zh-TW"/>
                        </a:p>
                      </a:txBody>
                      <a:tcPr>
                        <a:blipFill>
                          <a:blip r:embed="rId4"/>
                          <a:stretch>
                            <a:fillRect l="-144894" t="-462667" r="-385" b="-129333"/>
                          </a:stretch>
                        </a:blipFill>
                      </a:tcPr>
                    </a:tc>
                    <a:extLst>
                      <a:ext uri="{0D108BD9-81ED-4DB2-BD59-A6C34878D82A}">
                        <a16:rowId xmlns:a16="http://schemas.microsoft.com/office/drawing/2014/main" val="397732484"/>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Right_T2*</a:t>
                          </a:r>
                        </a:p>
                      </a:txBody>
                      <a:tcPr/>
                    </a:tc>
                    <a:tc>
                      <a:txBody>
                        <a:bodyPr/>
                        <a:lstStyle/>
                        <a:p>
                          <a:endParaRPr lang="zh-TW"/>
                        </a:p>
                      </a:txBody>
                      <a:tcPr>
                        <a:blipFill>
                          <a:blip r:embed="rId4"/>
                          <a:stretch>
                            <a:fillRect l="-144894" t="-562667" r="-385" b="-29333"/>
                          </a:stretch>
                        </a:blipFill>
                      </a:tcPr>
                    </a:tc>
                    <a:extLst>
                      <a:ext uri="{0D108BD9-81ED-4DB2-BD59-A6C34878D82A}">
                        <a16:rowId xmlns:a16="http://schemas.microsoft.com/office/drawing/2014/main" val="1223014275"/>
                      </a:ext>
                    </a:extLst>
                  </a:tr>
                </a:tbl>
              </a:graphicData>
            </a:graphic>
          </p:graphicFrame>
        </mc:Fallback>
      </mc:AlternateContent>
      <p:sp>
        <p:nvSpPr>
          <p:cNvPr id="3" name="矩形: 圓角 2">
            <a:extLst>
              <a:ext uri="{FF2B5EF4-FFF2-40B4-BE49-F238E27FC236}">
                <a16:creationId xmlns:a16="http://schemas.microsoft.com/office/drawing/2014/main" id="{4759D0B3-FC24-4EE3-82BB-46142A4612BD}"/>
              </a:ext>
            </a:extLst>
          </p:cNvPr>
          <p:cNvSpPr/>
          <p:nvPr/>
        </p:nvSpPr>
        <p:spPr>
          <a:xfrm>
            <a:off x="5436096" y="2073316"/>
            <a:ext cx="2088232" cy="7200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2E748E81-8C74-4BA6-8024-E9973841456E}"/>
              </a:ext>
            </a:extLst>
          </p:cNvPr>
          <p:cNvSpPr/>
          <p:nvPr/>
        </p:nvSpPr>
        <p:spPr>
          <a:xfrm>
            <a:off x="5436096" y="2866434"/>
            <a:ext cx="2088232" cy="79105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FE3B446E-30BA-4BC9-B3EC-C777B622E3BC}"/>
              </a:ext>
            </a:extLst>
          </p:cNvPr>
          <p:cNvSpPr/>
          <p:nvPr/>
        </p:nvSpPr>
        <p:spPr>
          <a:xfrm>
            <a:off x="5436096" y="3736930"/>
            <a:ext cx="2088232" cy="87049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78CDDFFA-DBD0-4772-9883-991314DECAB9}"/>
              </a:ext>
            </a:extLst>
          </p:cNvPr>
          <p:cNvGrpSpPr/>
          <p:nvPr/>
        </p:nvGrpSpPr>
        <p:grpSpPr>
          <a:xfrm>
            <a:off x="675810" y="4818972"/>
            <a:ext cx="3312368" cy="1763166"/>
            <a:chOff x="617253" y="5017298"/>
            <a:chExt cx="3312368" cy="1763166"/>
          </a:xfrm>
        </p:grpSpPr>
        <p:pic>
          <p:nvPicPr>
            <p:cNvPr id="13" name="圖片 12">
              <a:extLst>
                <a:ext uri="{FF2B5EF4-FFF2-40B4-BE49-F238E27FC236}">
                  <a16:creationId xmlns:a16="http://schemas.microsoft.com/office/drawing/2014/main" id="{23E7DF6E-F244-4A02-9FF5-4AF4BE3259F9}"/>
                </a:ext>
              </a:extLst>
            </p:cNvPr>
            <p:cNvPicPr>
              <a:picLocks noChangeAspect="1"/>
            </p:cNvPicPr>
            <p:nvPr/>
          </p:nvPicPr>
          <p:blipFill rotWithShape="1">
            <a:blip r:embed="rId5">
              <a:extLst>
                <a:ext uri="{28A0092B-C50C-407E-A947-70E740481C1C}">
                  <a14:useLocalDpi xmlns:a14="http://schemas.microsoft.com/office/drawing/2010/main" val="0"/>
                </a:ext>
              </a:extLst>
            </a:blip>
            <a:srcRect l="23651" t="25868" r="19743" b="33885"/>
            <a:stretch/>
          </p:blipFill>
          <p:spPr>
            <a:xfrm>
              <a:off x="617253" y="5017298"/>
              <a:ext cx="3312368" cy="1763166"/>
            </a:xfrm>
            <a:prstGeom prst="rect">
              <a:avLst/>
            </a:prstGeom>
          </p:spPr>
        </p:pic>
        <p:grpSp>
          <p:nvGrpSpPr>
            <p:cNvPr id="15" name="群組 14">
              <a:extLst>
                <a:ext uri="{FF2B5EF4-FFF2-40B4-BE49-F238E27FC236}">
                  <a16:creationId xmlns:a16="http://schemas.microsoft.com/office/drawing/2014/main" id="{C9B84177-ED75-4825-8B26-BD028017CEBF}"/>
                </a:ext>
              </a:extLst>
            </p:cNvPr>
            <p:cNvGrpSpPr/>
            <p:nvPr/>
          </p:nvGrpSpPr>
          <p:grpSpPr>
            <a:xfrm>
              <a:off x="816572" y="5433223"/>
              <a:ext cx="2693705" cy="1138237"/>
              <a:chOff x="954895" y="2908821"/>
              <a:chExt cx="2693705" cy="1138237"/>
            </a:xfrm>
          </p:grpSpPr>
          <p:sp>
            <p:nvSpPr>
              <p:cNvPr id="21" name="手繪多邊形: 圖案 20">
                <a:extLst>
                  <a:ext uri="{FF2B5EF4-FFF2-40B4-BE49-F238E27FC236}">
                    <a16:creationId xmlns:a16="http://schemas.microsoft.com/office/drawing/2014/main" id="{0D2AEE09-D084-4215-AF87-0B32F7069735}"/>
                  </a:ext>
                </a:extLst>
              </p:cNvPr>
              <p:cNvSpPr/>
              <p:nvPr/>
            </p:nvSpPr>
            <p:spPr>
              <a:xfrm>
                <a:off x="2885654" y="2908821"/>
                <a:ext cx="762946" cy="1048316"/>
              </a:xfrm>
              <a:custGeom>
                <a:avLst/>
                <a:gdLst>
                  <a:gd name="connsiteX0" fmla="*/ 397669 w 762946"/>
                  <a:gd name="connsiteY0" fmla="*/ 1045368 h 1048316"/>
                  <a:gd name="connsiteX1" fmla="*/ 390525 w 762946"/>
                  <a:gd name="connsiteY1" fmla="*/ 1033462 h 1048316"/>
                  <a:gd name="connsiteX2" fmla="*/ 388144 w 762946"/>
                  <a:gd name="connsiteY2" fmla="*/ 1023937 h 1048316"/>
                  <a:gd name="connsiteX3" fmla="*/ 385762 w 762946"/>
                  <a:gd name="connsiteY3" fmla="*/ 971550 h 1048316"/>
                  <a:gd name="connsiteX4" fmla="*/ 381000 w 762946"/>
                  <a:gd name="connsiteY4" fmla="*/ 947737 h 1048316"/>
                  <a:gd name="connsiteX5" fmla="*/ 373856 w 762946"/>
                  <a:gd name="connsiteY5" fmla="*/ 940593 h 1048316"/>
                  <a:gd name="connsiteX6" fmla="*/ 371475 w 762946"/>
                  <a:gd name="connsiteY6" fmla="*/ 931068 h 1048316"/>
                  <a:gd name="connsiteX7" fmla="*/ 364331 w 762946"/>
                  <a:gd name="connsiteY7" fmla="*/ 907256 h 1048316"/>
                  <a:gd name="connsiteX8" fmla="*/ 357187 w 762946"/>
                  <a:gd name="connsiteY8" fmla="*/ 900112 h 1048316"/>
                  <a:gd name="connsiteX9" fmla="*/ 352425 w 762946"/>
                  <a:gd name="connsiteY9" fmla="*/ 888206 h 1048316"/>
                  <a:gd name="connsiteX10" fmla="*/ 342900 w 762946"/>
                  <a:gd name="connsiteY10" fmla="*/ 873918 h 1048316"/>
                  <a:gd name="connsiteX11" fmla="*/ 319087 w 762946"/>
                  <a:gd name="connsiteY11" fmla="*/ 845343 h 1048316"/>
                  <a:gd name="connsiteX12" fmla="*/ 302419 w 762946"/>
                  <a:gd name="connsiteY12" fmla="*/ 835818 h 1048316"/>
                  <a:gd name="connsiteX13" fmla="*/ 295275 w 762946"/>
                  <a:gd name="connsiteY13" fmla="*/ 828675 h 1048316"/>
                  <a:gd name="connsiteX14" fmla="*/ 288131 w 762946"/>
                  <a:gd name="connsiteY14" fmla="*/ 823912 h 1048316"/>
                  <a:gd name="connsiteX15" fmla="*/ 273844 w 762946"/>
                  <a:gd name="connsiteY15" fmla="*/ 802481 h 1048316"/>
                  <a:gd name="connsiteX16" fmla="*/ 269081 w 762946"/>
                  <a:gd name="connsiteY16" fmla="*/ 795337 h 1048316"/>
                  <a:gd name="connsiteX17" fmla="*/ 261937 w 762946"/>
                  <a:gd name="connsiteY17" fmla="*/ 790575 h 1048316"/>
                  <a:gd name="connsiteX18" fmla="*/ 254794 w 762946"/>
                  <a:gd name="connsiteY18" fmla="*/ 773906 h 1048316"/>
                  <a:gd name="connsiteX19" fmla="*/ 250031 w 762946"/>
                  <a:gd name="connsiteY19" fmla="*/ 759618 h 1048316"/>
                  <a:gd name="connsiteX20" fmla="*/ 242887 w 762946"/>
                  <a:gd name="connsiteY20" fmla="*/ 757237 h 1048316"/>
                  <a:gd name="connsiteX21" fmla="*/ 238125 w 762946"/>
                  <a:gd name="connsiteY21" fmla="*/ 750093 h 1048316"/>
                  <a:gd name="connsiteX22" fmla="*/ 235744 w 762946"/>
                  <a:gd name="connsiteY22" fmla="*/ 740568 h 1048316"/>
                  <a:gd name="connsiteX23" fmla="*/ 228600 w 762946"/>
                  <a:gd name="connsiteY23" fmla="*/ 735806 h 1048316"/>
                  <a:gd name="connsiteX24" fmla="*/ 221456 w 762946"/>
                  <a:gd name="connsiteY24" fmla="*/ 716756 h 1048316"/>
                  <a:gd name="connsiteX25" fmla="*/ 214312 w 762946"/>
                  <a:gd name="connsiteY25" fmla="*/ 711993 h 1048316"/>
                  <a:gd name="connsiteX26" fmla="*/ 207169 w 762946"/>
                  <a:gd name="connsiteY26" fmla="*/ 697706 h 1048316"/>
                  <a:gd name="connsiteX27" fmla="*/ 195262 w 762946"/>
                  <a:gd name="connsiteY27" fmla="*/ 681037 h 1048316"/>
                  <a:gd name="connsiteX28" fmla="*/ 183356 w 762946"/>
                  <a:gd name="connsiteY28" fmla="*/ 664368 h 1048316"/>
                  <a:gd name="connsiteX29" fmla="*/ 176212 w 762946"/>
                  <a:gd name="connsiteY29" fmla="*/ 657225 h 1048316"/>
                  <a:gd name="connsiteX30" fmla="*/ 164306 w 762946"/>
                  <a:gd name="connsiteY30" fmla="*/ 645318 h 1048316"/>
                  <a:gd name="connsiteX31" fmla="*/ 152400 w 762946"/>
                  <a:gd name="connsiteY31" fmla="*/ 631031 h 1048316"/>
                  <a:gd name="connsiteX32" fmla="*/ 147637 w 762946"/>
                  <a:gd name="connsiteY32" fmla="*/ 623887 h 1048316"/>
                  <a:gd name="connsiteX33" fmla="*/ 130969 w 762946"/>
                  <a:gd name="connsiteY33" fmla="*/ 611981 h 1048316"/>
                  <a:gd name="connsiteX34" fmla="*/ 121444 w 762946"/>
                  <a:gd name="connsiteY34" fmla="*/ 602456 h 1048316"/>
                  <a:gd name="connsiteX35" fmla="*/ 111919 w 762946"/>
                  <a:gd name="connsiteY35" fmla="*/ 585787 h 1048316"/>
                  <a:gd name="connsiteX36" fmla="*/ 102394 w 762946"/>
                  <a:gd name="connsiteY36" fmla="*/ 569118 h 1048316"/>
                  <a:gd name="connsiteX37" fmla="*/ 97631 w 762946"/>
                  <a:gd name="connsiteY37" fmla="*/ 557212 h 1048316"/>
                  <a:gd name="connsiteX38" fmla="*/ 85725 w 762946"/>
                  <a:gd name="connsiteY38" fmla="*/ 540543 h 1048316"/>
                  <a:gd name="connsiteX39" fmla="*/ 83344 w 762946"/>
                  <a:gd name="connsiteY39" fmla="*/ 533400 h 1048316"/>
                  <a:gd name="connsiteX40" fmla="*/ 76200 w 762946"/>
                  <a:gd name="connsiteY40" fmla="*/ 531018 h 1048316"/>
                  <a:gd name="connsiteX41" fmla="*/ 66675 w 762946"/>
                  <a:gd name="connsiteY41" fmla="*/ 516731 h 1048316"/>
                  <a:gd name="connsiteX42" fmla="*/ 52387 w 762946"/>
                  <a:gd name="connsiteY42" fmla="*/ 492918 h 1048316"/>
                  <a:gd name="connsiteX43" fmla="*/ 45244 w 762946"/>
                  <a:gd name="connsiteY43" fmla="*/ 483393 h 1048316"/>
                  <a:gd name="connsiteX44" fmla="*/ 38100 w 762946"/>
                  <a:gd name="connsiteY44" fmla="*/ 471487 h 1048316"/>
                  <a:gd name="connsiteX45" fmla="*/ 33337 w 762946"/>
                  <a:gd name="connsiteY45" fmla="*/ 454818 h 1048316"/>
                  <a:gd name="connsiteX46" fmla="*/ 28575 w 762946"/>
                  <a:gd name="connsiteY46" fmla="*/ 447675 h 1048316"/>
                  <a:gd name="connsiteX47" fmla="*/ 16669 w 762946"/>
                  <a:gd name="connsiteY47" fmla="*/ 428625 h 1048316"/>
                  <a:gd name="connsiteX48" fmla="*/ 11906 w 762946"/>
                  <a:gd name="connsiteY48" fmla="*/ 411956 h 1048316"/>
                  <a:gd name="connsiteX49" fmla="*/ 9525 w 762946"/>
                  <a:gd name="connsiteY49" fmla="*/ 400050 h 1048316"/>
                  <a:gd name="connsiteX50" fmla="*/ 2381 w 762946"/>
                  <a:gd name="connsiteY50" fmla="*/ 390525 h 1048316"/>
                  <a:gd name="connsiteX51" fmla="*/ 7144 w 762946"/>
                  <a:gd name="connsiteY51" fmla="*/ 347662 h 1048316"/>
                  <a:gd name="connsiteX52" fmla="*/ 0 w 762946"/>
                  <a:gd name="connsiteY52" fmla="*/ 242887 h 1048316"/>
                  <a:gd name="connsiteX53" fmla="*/ 2381 w 762946"/>
                  <a:gd name="connsiteY53" fmla="*/ 147637 h 1048316"/>
                  <a:gd name="connsiteX54" fmla="*/ 4762 w 762946"/>
                  <a:gd name="connsiteY54" fmla="*/ 138112 h 1048316"/>
                  <a:gd name="connsiteX55" fmla="*/ 7144 w 762946"/>
                  <a:gd name="connsiteY55" fmla="*/ 104775 h 1048316"/>
                  <a:gd name="connsiteX56" fmla="*/ 14287 w 762946"/>
                  <a:gd name="connsiteY56" fmla="*/ 85725 h 1048316"/>
                  <a:gd name="connsiteX57" fmla="*/ 16669 w 762946"/>
                  <a:gd name="connsiteY57" fmla="*/ 78581 h 1048316"/>
                  <a:gd name="connsiteX58" fmla="*/ 19050 w 762946"/>
                  <a:gd name="connsiteY58" fmla="*/ 19050 h 1048316"/>
                  <a:gd name="connsiteX59" fmla="*/ 23812 w 762946"/>
                  <a:gd name="connsiteY59" fmla="*/ 4762 h 1048316"/>
                  <a:gd name="connsiteX60" fmla="*/ 40481 w 762946"/>
                  <a:gd name="connsiteY60" fmla="*/ 0 h 1048316"/>
                  <a:gd name="connsiteX61" fmla="*/ 52387 w 762946"/>
                  <a:gd name="connsiteY61" fmla="*/ 4762 h 1048316"/>
                  <a:gd name="connsiteX62" fmla="*/ 80962 w 762946"/>
                  <a:gd name="connsiteY62" fmla="*/ 11906 h 1048316"/>
                  <a:gd name="connsiteX63" fmla="*/ 104775 w 762946"/>
                  <a:gd name="connsiteY63" fmla="*/ 21431 h 1048316"/>
                  <a:gd name="connsiteX64" fmla="*/ 116681 w 762946"/>
                  <a:gd name="connsiteY64" fmla="*/ 23812 h 1048316"/>
                  <a:gd name="connsiteX65" fmla="*/ 123825 w 762946"/>
                  <a:gd name="connsiteY65" fmla="*/ 26193 h 1048316"/>
                  <a:gd name="connsiteX66" fmla="*/ 147637 w 762946"/>
                  <a:gd name="connsiteY66" fmla="*/ 35718 h 1048316"/>
                  <a:gd name="connsiteX67" fmla="*/ 154781 w 762946"/>
                  <a:gd name="connsiteY67" fmla="*/ 40481 h 1048316"/>
                  <a:gd name="connsiteX68" fmla="*/ 164306 w 762946"/>
                  <a:gd name="connsiteY68" fmla="*/ 42862 h 1048316"/>
                  <a:gd name="connsiteX69" fmla="*/ 171450 w 762946"/>
                  <a:gd name="connsiteY69" fmla="*/ 45243 h 1048316"/>
                  <a:gd name="connsiteX70" fmla="*/ 185737 w 762946"/>
                  <a:gd name="connsiteY70" fmla="*/ 54768 h 1048316"/>
                  <a:gd name="connsiteX71" fmla="*/ 195262 w 762946"/>
                  <a:gd name="connsiteY71" fmla="*/ 64293 h 1048316"/>
                  <a:gd name="connsiteX72" fmla="*/ 204787 w 762946"/>
                  <a:gd name="connsiteY72" fmla="*/ 69056 h 1048316"/>
                  <a:gd name="connsiteX73" fmla="*/ 216694 w 762946"/>
                  <a:gd name="connsiteY73" fmla="*/ 80962 h 1048316"/>
                  <a:gd name="connsiteX74" fmla="*/ 226219 w 762946"/>
                  <a:gd name="connsiteY74" fmla="*/ 88106 h 1048316"/>
                  <a:gd name="connsiteX75" fmla="*/ 240506 w 762946"/>
                  <a:gd name="connsiteY75" fmla="*/ 102393 h 1048316"/>
                  <a:gd name="connsiteX76" fmla="*/ 247650 w 762946"/>
                  <a:gd name="connsiteY76" fmla="*/ 104775 h 1048316"/>
                  <a:gd name="connsiteX77" fmla="*/ 261937 w 762946"/>
                  <a:gd name="connsiteY77" fmla="*/ 114300 h 1048316"/>
                  <a:gd name="connsiteX78" fmla="*/ 288131 w 762946"/>
                  <a:gd name="connsiteY78" fmla="*/ 123825 h 1048316"/>
                  <a:gd name="connsiteX79" fmla="*/ 302419 w 762946"/>
                  <a:gd name="connsiteY79" fmla="*/ 128587 h 1048316"/>
                  <a:gd name="connsiteX80" fmla="*/ 309562 w 762946"/>
                  <a:gd name="connsiteY80" fmla="*/ 130968 h 1048316"/>
                  <a:gd name="connsiteX81" fmla="*/ 319087 w 762946"/>
                  <a:gd name="connsiteY81" fmla="*/ 138112 h 1048316"/>
                  <a:gd name="connsiteX82" fmla="*/ 326231 w 762946"/>
                  <a:gd name="connsiteY82" fmla="*/ 140493 h 1048316"/>
                  <a:gd name="connsiteX83" fmla="*/ 335756 w 762946"/>
                  <a:gd name="connsiteY83" fmla="*/ 145256 h 1048316"/>
                  <a:gd name="connsiteX84" fmla="*/ 342900 w 762946"/>
                  <a:gd name="connsiteY84" fmla="*/ 157162 h 1048316"/>
                  <a:gd name="connsiteX85" fmla="*/ 357187 w 762946"/>
                  <a:gd name="connsiteY85" fmla="*/ 169068 h 1048316"/>
                  <a:gd name="connsiteX86" fmla="*/ 361950 w 762946"/>
                  <a:gd name="connsiteY86" fmla="*/ 178593 h 1048316"/>
                  <a:gd name="connsiteX87" fmla="*/ 369094 w 762946"/>
                  <a:gd name="connsiteY87" fmla="*/ 180975 h 1048316"/>
                  <a:gd name="connsiteX88" fmla="*/ 378619 w 762946"/>
                  <a:gd name="connsiteY88" fmla="*/ 202406 h 1048316"/>
                  <a:gd name="connsiteX89" fmla="*/ 385762 w 762946"/>
                  <a:gd name="connsiteY89" fmla="*/ 204787 h 1048316"/>
                  <a:gd name="connsiteX90" fmla="*/ 395287 w 762946"/>
                  <a:gd name="connsiteY90" fmla="*/ 219075 h 1048316"/>
                  <a:gd name="connsiteX91" fmla="*/ 402431 w 762946"/>
                  <a:gd name="connsiteY91" fmla="*/ 230981 h 1048316"/>
                  <a:gd name="connsiteX92" fmla="*/ 411956 w 762946"/>
                  <a:gd name="connsiteY92" fmla="*/ 240506 h 1048316"/>
                  <a:gd name="connsiteX93" fmla="*/ 421481 w 762946"/>
                  <a:gd name="connsiteY93" fmla="*/ 259556 h 1048316"/>
                  <a:gd name="connsiteX94" fmla="*/ 431006 w 762946"/>
                  <a:gd name="connsiteY94" fmla="*/ 269081 h 1048316"/>
                  <a:gd name="connsiteX95" fmla="*/ 438150 w 762946"/>
                  <a:gd name="connsiteY95" fmla="*/ 283368 h 1048316"/>
                  <a:gd name="connsiteX96" fmla="*/ 454819 w 762946"/>
                  <a:gd name="connsiteY96" fmla="*/ 309562 h 1048316"/>
                  <a:gd name="connsiteX97" fmla="*/ 461962 w 762946"/>
                  <a:gd name="connsiteY97" fmla="*/ 316706 h 1048316"/>
                  <a:gd name="connsiteX98" fmla="*/ 466725 w 762946"/>
                  <a:gd name="connsiteY98" fmla="*/ 326231 h 1048316"/>
                  <a:gd name="connsiteX99" fmla="*/ 476250 w 762946"/>
                  <a:gd name="connsiteY99" fmla="*/ 333375 h 1048316"/>
                  <a:gd name="connsiteX100" fmla="*/ 483394 w 762946"/>
                  <a:gd name="connsiteY100" fmla="*/ 340518 h 1048316"/>
                  <a:gd name="connsiteX101" fmla="*/ 502444 w 762946"/>
                  <a:gd name="connsiteY101" fmla="*/ 354806 h 1048316"/>
                  <a:gd name="connsiteX102" fmla="*/ 523875 w 762946"/>
                  <a:gd name="connsiteY102" fmla="*/ 369093 h 1048316"/>
                  <a:gd name="connsiteX103" fmla="*/ 531019 w 762946"/>
                  <a:gd name="connsiteY103" fmla="*/ 371475 h 1048316"/>
                  <a:gd name="connsiteX104" fmla="*/ 545306 w 762946"/>
                  <a:gd name="connsiteY104" fmla="*/ 381000 h 1048316"/>
                  <a:gd name="connsiteX105" fmla="*/ 564356 w 762946"/>
                  <a:gd name="connsiteY105" fmla="*/ 395287 h 1048316"/>
                  <a:gd name="connsiteX106" fmla="*/ 571500 w 762946"/>
                  <a:gd name="connsiteY106" fmla="*/ 397668 h 1048316"/>
                  <a:gd name="connsiteX107" fmla="*/ 585787 w 762946"/>
                  <a:gd name="connsiteY107" fmla="*/ 407193 h 1048316"/>
                  <a:gd name="connsiteX108" fmla="*/ 607219 w 762946"/>
                  <a:gd name="connsiteY108" fmla="*/ 421481 h 1048316"/>
                  <a:gd name="connsiteX109" fmla="*/ 628650 w 762946"/>
                  <a:gd name="connsiteY109" fmla="*/ 438150 h 1048316"/>
                  <a:gd name="connsiteX110" fmla="*/ 640556 w 762946"/>
                  <a:gd name="connsiteY110" fmla="*/ 450056 h 1048316"/>
                  <a:gd name="connsiteX111" fmla="*/ 657225 w 762946"/>
                  <a:gd name="connsiteY111" fmla="*/ 466725 h 1048316"/>
                  <a:gd name="connsiteX112" fmla="*/ 664369 w 762946"/>
                  <a:gd name="connsiteY112" fmla="*/ 476250 h 1048316"/>
                  <a:gd name="connsiteX113" fmla="*/ 673894 w 762946"/>
                  <a:gd name="connsiteY113" fmla="*/ 481012 h 1048316"/>
                  <a:gd name="connsiteX114" fmla="*/ 700087 w 762946"/>
                  <a:gd name="connsiteY114" fmla="*/ 509587 h 1048316"/>
                  <a:gd name="connsiteX115" fmla="*/ 709612 w 762946"/>
                  <a:gd name="connsiteY115" fmla="*/ 519112 h 1048316"/>
                  <a:gd name="connsiteX116" fmla="*/ 714375 w 762946"/>
                  <a:gd name="connsiteY116" fmla="*/ 528637 h 1048316"/>
                  <a:gd name="connsiteX117" fmla="*/ 728662 w 762946"/>
                  <a:gd name="connsiteY117" fmla="*/ 538162 h 1048316"/>
                  <a:gd name="connsiteX118" fmla="*/ 735806 w 762946"/>
                  <a:gd name="connsiteY118" fmla="*/ 542925 h 1048316"/>
                  <a:gd name="connsiteX119" fmla="*/ 750094 w 762946"/>
                  <a:gd name="connsiteY119" fmla="*/ 557212 h 1048316"/>
                  <a:gd name="connsiteX120" fmla="*/ 757237 w 762946"/>
                  <a:gd name="connsiteY120" fmla="*/ 564356 h 1048316"/>
                  <a:gd name="connsiteX121" fmla="*/ 754856 w 762946"/>
                  <a:gd name="connsiteY121" fmla="*/ 681037 h 1048316"/>
                  <a:gd name="connsiteX122" fmla="*/ 752475 w 762946"/>
                  <a:gd name="connsiteY122" fmla="*/ 692943 h 1048316"/>
                  <a:gd name="connsiteX123" fmla="*/ 750094 w 762946"/>
                  <a:gd name="connsiteY123" fmla="*/ 700087 h 1048316"/>
                  <a:gd name="connsiteX124" fmla="*/ 740569 w 762946"/>
                  <a:gd name="connsiteY124" fmla="*/ 754856 h 1048316"/>
                  <a:gd name="connsiteX125" fmla="*/ 733425 w 762946"/>
                  <a:gd name="connsiteY125" fmla="*/ 792956 h 1048316"/>
                  <a:gd name="connsiteX126" fmla="*/ 738187 w 762946"/>
                  <a:gd name="connsiteY126" fmla="*/ 852487 h 1048316"/>
                  <a:gd name="connsiteX127" fmla="*/ 740569 w 762946"/>
                  <a:gd name="connsiteY127" fmla="*/ 876300 h 1048316"/>
                  <a:gd name="connsiteX128" fmla="*/ 742950 w 762946"/>
                  <a:gd name="connsiteY128" fmla="*/ 912018 h 1048316"/>
                  <a:gd name="connsiteX129" fmla="*/ 750094 w 762946"/>
                  <a:gd name="connsiteY129" fmla="*/ 954881 h 1048316"/>
                  <a:gd name="connsiteX130" fmla="*/ 747712 w 762946"/>
                  <a:gd name="connsiteY130" fmla="*/ 971550 h 1048316"/>
                  <a:gd name="connsiteX131" fmla="*/ 740569 w 762946"/>
                  <a:gd name="connsiteY131" fmla="*/ 976312 h 1048316"/>
                  <a:gd name="connsiteX132" fmla="*/ 697706 w 762946"/>
                  <a:gd name="connsiteY132" fmla="*/ 973931 h 1048316"/>
                  <a:gd name="connsiteX133" fmla="*/ 676275 w 762946"/>
                  <a:gd name="connsiteY133" fmla="*/ 962025 h 1048316"/>
                  <a:gd name="connsiteX134" fmla="*/ 669131 w 762946"/>
                  <a:gd name="connsiteY134" fmla="*/ 954881 h 1048316"/>
                  <a:gd name="connsiteX135" fmla="*/ 642937 w 762946"/>
                  <a:gd name="connsiteY135" fmla="*/ 950118 h 1048316"/>
                  <a:gd name="connsiteX136" fmla="*/ 633412 w 762946"/>
                  <a:gd name="connsiteY136" fmla="*/ 952500 h 1048316"/>
                  <a:gd name="connsiteX137" fmla="*/ 611981 w 762946"/>
                  <a:gd name="connsiteY137" fmla="*/ 807243 h 1048316"/>
                  <a:gd name="connsiteX138" fmla="*/ 609600 w 762946"/>
                  <a:gd name="connsiteY138" fmla="*/ 797718 h 1048316"/>
                  <a:gd name="connsiteX139" fmla="*/ 607219 w 762946"/>
                  <a:gd name="connsiteY139" fmla="*/ 709612 h 1048316"/>
                  <a:gd name="connsiteX140" fmla="*/ 602456 w 762946"/>
                  <a:gd name="connsiteY140" fmla="*/ 688181 h 1048316"/>
                  <a:gd name="connsiteX141" fmla="*/ 600075 w 762946"/>
                  <a:gd name="connsiteY141" fmla="*/ 640556 h 1048316"/>
                  <a:gd name="connsiteX142" fmla="*/ 597694 w 762946"/>
                  <a:gd name="connsiteY142" fmla="*/ 631031 h 1048316"/>
                  <a:gd name="connsiteX143" fmla="*/ 583406 w 762946"/>
                  <a:gd name="connsiteY143" fmla="*/ 614362 h 1048316"/>
                  <a:gd name="connsiteX144" fmla="*/ 578644 w 762946"/>
                  <a:gd name="connsiteY144" fmla="*/ 607218 h 1048316"/>
                  <a:gd name="connsiteX145" fmla="*/ 550069 w 762946"/>
                  <a:gd name="connsiteY145" fmla="*/ 583406 h 1048316"/>
                  <a:gd name="connsiteX146" fmla="*/ 540544 w 762946"/>
                  <a:gd name="connsiteY146" fmla="*/ 578643 h 1048316"/>
                  <a:gd name="connsiteX147" fmla="*/ 521494 w 762946"/>
                  <a:gd name="connsiteY147" fmla="*/ 576262 h 1048316"/>
                  <a:gd name="connsiteX148" fmla="*/ 473869 w 762946"/>
                  <a:gd name="connsiteY148" fmla="*/ 571500 h 1048316"/>
                  <a:gd name="connsiteX149" fmla="*/ 450056 w 762946"/>
                  <a:gd name="connsiteY149" fmla="*/ 566737 h 1048316"/>
                  <a:gd name="connsiteX150" fmla="*/ 442912 w 762946"/>
                  <a:gd name="connsiteY150" fmla="*/ 564356 h 1048316"/>
                  <a:gd name="connsiteX151" fmla="*/ 421481 w 762946"/>
                  <a:gd name="connsiteY151" fmla="*/ 561975 h 1048316"/>
                  <a:gd name="connsiteX152" fmla="*/ 385762 w 762946"/>
                  <a:gd name="connsiteY152" fmla="*/ 561975 h 1048316"/>
                  <a:gd name="connsiteX153" fmla="*/ 378619 w 762946"/>
                  <a:gd name="connsiteY153" fmla="*/ 566737 h 1048316"/>
                  <a:gd name="connsiteX154" fmla="*/ 376237 w 762946"/>
                  <a:gd name="connsiteY154" fmla="*/ 576262 h 1048316"/>
                  <a:gd name="connsiteX155" fmla="*/ 373856 w 762946"/>
                  <a:gd name="connsiteY155" fmla="*/ 583406 h 1048316"/>
                  <a:gd name="connsiteX156" fmla="*/ 381000 w 762946"/>
                  <a:gd name="connsiteY156" fmla="*/ 611981 h 1048316"/>
                  <a:gd name="connsiteX157" fmla="*/ 390525 w 762946"/>
                  <a:gd name="connsiteY157" fmla="*/ 633412 h 1048316"/>
                  <a:gd name="connsiteX158" fmla="*/ 400050 w 762946"/>
                  <a:gd name="connsiteY158" fmla="*/ 640556 h 1048316"/>
                  <a:gd name="connsiteX159" fmla="*/ 414337 w 762946"/>
                  <a:gd name="connsiteY159" fmla="*/ 652462 h 1048316"/>
                  <a:gd name="connsiteX160" fmla="*/ 426244 w 762946"/>
                  <a:gd name="connsiteY160" fmla="*/ 664368 h 1048316"/>
                  <a:gd name="connsiteX161" fmla="*/ 438150 w 762946"/>
                  <a:gd name="connsiteY161" fmla="*/ 683418 h 1048316"/>
                  <a:gd name="connsiteX162" fmla="*/ 447675 w 762946"/>
                  <a:gd name="connsiteY162" fmla="*/ 692943 h 1048316"/>
                  <a:gd name="connsiteX163" fmla="*/ 457200 w 762946"/>
                  <a:gd name="connsiteY163" fmla="*/ 707231 h 1048316"/>
                  <a:gd name="connsiteX164" fmla="*/ 459581 w 762946"/>
                  <a:gd name="connsiteY164" fmla="*/ 714375 h 1048316"/>
                  <a:gd name="connsiteX165" fmla="*/ 461962 w 762946"/>
                  <a:gd name="connsiteY165" fmla="*/ 726281 h 1048316"/>
                  <a:gd name="connsiteX166" fmla="*/ 471487 w 762946"/>
                  <a:gd name="connsiteY166" fmla="*/ 740568 h 1048316"/>
                  <a:gd name="connsiteX167" fmla="*/ 478631 w 762946"/>
                  <a:gd name="connsiteY167" fmla="*/ 752475 h 1048316"/>
                  <a:gd name="connsiteX168" fmla="*/ 483394 w 762946"/>
                  <a:gd name="connsiteY168" fmla="*/ 759618 h 1048316"/>
                  <a:gd name="connsiteX169" fmla="*/ 490537 w 762946"/>
                  <a:gd name="connsiteY169" fmla="*/ 778668 h 1048316"/>
                  <a:gd name="connsiteX170" fmla="*/ 492919 w 762946"/>
                  <a:gd name="connsiteY170" fmla="*/ 788193 h 1048316"/>
                  <a:gd name="connsiteX171" fmla="*/ 500062 w 762946"/>
                  <a:gd name="connsiteY171" fmla="*/ 847725 h 1048316"/>
                  <a:gd name="connsiteX172" fmla="*/ 502444 w 762946"/>
                  <a:gd name="connsiteY172" fmla="*/ 854868 h 1048316"/>
                  <a:gd name="connsiteX173" fmla="*/ 504825 w 762946"/>
                  <a:gd name="connsiteY173" fmla="*/ 864393 h 1048316"/>
                  <a:gd name="connsiteX174" fmla="*/ 507206 w 762946"/>
                  <a:gd name="connsiteY174" fmla="*/ 871537 h 1048316"/>
                  <a:gd name="connsiteX175" fmla="*/ 511969 w 762946"/>
                  <a:gd name="connsiteY175" fmla="*/ 892968 h 1048316"/>
                  <a:gd name="connsiteX176" fmla="*/ 509587 w 762946"/>
                  <a:gd name="connsiteY176" fmla="*/ 945356 h 1048316"/>
                  <a:gd name="connsiteX177" fmla="*/ 507206 w 762946"/>
                  <a:gd name="connsiteY177" fmla="*/ 1009650 h 1048316"/>
                  <a:gd name="connsiteX178" fmla="*/ 502444 w 762946"/>
                  <a:gd name="connsiteY178" fmla="*/ 1021556 h 1048316"/>
                  <a:gd name="connsiteX179" fmla="*/ 488156 w 762946"/>
                  <a:gd name="connsiteY179" fmla="*/ 1031081 h 1048316"/>
                  <a:gd name="connsiteX180" fmla="*/ 476250 w 762946"/>
                  <a:gd name="connsiteY180" fmla="*/ 1040606 h 1048316"/>
                  <a:gd name="connsiteX181" fmla="*/ 461962 w 762946"/>
                  <a:gd name="connsiteY181" fmla="*/ 1035843 h 1048316"/>
                  <a:gd name="connsiteX182" fmla="*/ 438150 w 762946"/>
                  <a:gd name="connsiteY182" fmla="*/ 1031081 h 1048316"/>
                  <a:gd name="connsiteX183" fmla="*/ 390525 w 762946"/>
                  <a:gd name="connsiteY183" fmla="*/ 1033462 h 1048316"/>
                  <a:gd name="connsiteX184" fmla="*/ 392906 w 762946"/>
                  <a:gd name="connsiteY184" fmla="*/ 1042987 h 1048316"/>
                  <a:gd name="connsiteX185" fmla="*/ 400050 w 762946"/>
                  <a:gd name="connsiteY185" fmla="*/ 1047750 h 1048316"/>
                  <a:gd name="connsiteX186" fmla="*/ 397669 w 762946"/>
                  <a:gd name="connsiteY186" fmla="*/ 1045368 h 104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762946" h="1048316">
                    <a:moveTo>
                      <a:pt x="397669" y="1045368"/>
                    </a:moveTo>
                    <a:cubicBezTo>
                      <a:pt x="396082" y="1042987"/>
                      <a:pt x="392405" y="1037691"/>
                      <a:pt x="390525" y="1033462"/>
                    </a:cubicBezTo>
                    <a:cubicBezTo>
                      <a:pt x="389196" y="1030471"/>
                      <a:pt x="388395" y="1027200"/>
                      <a:pt x="388144" y="1023937"/>
                    </a:cubicBezTo>
                    <a:cubicBezTo>
                      <a:pt x="386803" y="1006508"/>
                      <a:pt x="387008" y="988986"/>
                      <a:pt x="385762" y="971550"/>
                    </a:cubicBezTo>
                    <a:cubicBezTo>
                      <a:pt x="385712" y="970847"/>
                      <a:pt x="382607" y="950550"/>
                      <a:pt x="381000" y="947737"/>
                    </a:cubicBezTo>
                    <a:cubicBezTo>
                      <a:pt x="379329" y="944813"/>
                      <a:pt x="376237" y="942974"/>
                      <a:pt x="373856" y="940593"/>
                    </a:cubicBezTo>
                    <a:cubicBezTo>
                      <a:pt x="373062" y="937418"/>
                      <a:pt x="372185" y="934263"/>
                      <a:pt x="371475" y="931068"/>
                    </a:cubicBezTo>
                    <a:cubicBezTo>
                      <a:pt x="369541" y="922366"/>
                      <a:pt x="369239" y="915109"/>
                      <a:pt x="364331" y="907256"/>
                    </a:cubicBezTo>
                    <a:cubicBezTo>
                      <a:pt x="362546" y="904400"/>
                      <a:pt x="359568" y="902493"/>
                      <a:pt x="357187" y="900112"/>
                    </a:cubicBezTo>
                    <a:cubicBezTo>
                      <a:pt x="355600" y="896143"/>
                      <a:pt x="354472" y="891958"/>
                      <a:pt x="352425" y="888206"/>
                    </a:cubicBezTo>
                    <a:cubicBezTo>
                      <a:pt x="349684" y="883181"/>
                      <a:pt x="346414" y="878436"/>
                      <a:pt x="342900" y="873918"/>
                    </a:cubicBezTo>
                    <a:cubicBezTo>
                      <a:pt x="337573" y="867069"/>
                      <a:pt x="327641" y="852471"/>
                      <a:pt x="319087" y="845343"/>
                    </a:cubicBezTo>
                    <a:cubicBezTo>
                      <a:pt x="305599" y="834103"/>
                      <a:pt x="318710" y="847454"/>
                      <a:pt x="302419" y="835818"/>
                    </a:cubicBezTo>
                    <a:cubicBezTo>
                      <a:pt x="299679" y="833861"/>
                      <a:pt x="297862" y="830831"/>
                      <a:pt x="295275" y="828675"/>
                    </a:cubicBezTo>
                    <a:cubicBezTo>
                      <a:pt x="293076" y="826843"/>
                      <a:pt x="290512" y="825500"/>
                      <a:pt x="288131" y="823912"/>
                    </a:cubicBezTo>
                    <a:lnTo>
                      <a:pt x="273844" y="802481"/>
                    </a:lnTo>
                    <a:cubicBezTo>
                      <a:pt x="272256" y="800100"/>
                      <a:pt x="271462" y="796924"/>
                      <a:pt x="269081" y="795337"/>
                    </a:cubicBezTo>
                    <a:lnTo>
                      <a:pt x="261937" y="790575"/>
                    </a:lnTo>
                    <a:cubicBezTo>
                      <a:pt x="254381" y="779240"/>
                      <a:pt x="258988" y="787886"/>
                      <a:pt x="254794" y="773906"/>
                    </a:cubicBezTo>
                    <a:cubicBezTo>
                      <a:pt x="253351" y="769097"/>
                      <a:pt x="254794" y="761205"/>
                      <a:pt x="250031" y="759618"/>
                    </a:cubicBezTo>
                    <a:lnTo>
                      <a:pt x="242887" y="757237"/>
                    </a:lnTo>
                    <a:cubicBezTo>
                      <a:pt x="241300" y="754856"/>
                      <a:pt x="239252" y="752724"/>
                      <a:pt x="238125" y="750093"/>
                    </a:cubicBezTo>
                    <a:cubicBezTo>
                      <a:pt x="236836" y="747085"/>
                      <a:pt x="237559" y="743291"/>
                      <a:pt x="235744" y="740568"/>
                    </a:cubicBezTo>
                    <a:cubicBezTo>
                      <a:pt x="234156" y="738187"/>
                      <a:pt x="230981" y="737393"/>
                      <a:pt x="228600" y="735806"/>
                    </a:cubicBezTo>
                    <a:cubicBezTo>
                      <a:pt x="227166" y="731502"/>
                      <a:pt x="223238" y="719250"/>
                      <a:pt x="221456" y="716756"/>
                    </a:cubicBezTo>
                    <a:cubicBezTo>
                      <a:pt x="219792" y="714427"/>
                      <a:pt x="216693" y="713581"/>
                      <a:pt x="214312" y="711993"/>
                    </a:cubicBezTo>
                    <a:cubicBezTo>
                      <a:pt x="200663" y="691519"/>
                      <a:pt x="217029" y="717426"/>
                      <a:pt x="207169" y="697706"/>
                    </a:cubicBezTo>
                    <a:cubicBezTo>
                      <a:pt x="205299" y="693966"/>
                      <a:pt x="197059" y="683553"/>
                      <a:pt x="195262" y="681037"/>
                    </a:cubicBezTo>
                    <a:cubicBezTo>
                      <a:pt x="189874" y="673494"/>
                      <a:pt x="190032" y="672157"/>
                      <a:pt x="183356" y="664368"/>
                    </a:cubicBezTo>
                    <a:cubicBezTo>
                      <a:pt x="181164" y="661811"/>
                      <a:pt x="178368" y="659812"/>
                      <a:pt x="176212" y="657225"/>
                    </a:cubicBezTo>
                    <a:cubicBezTo>
                      <a:pt x="166288" y="645316"/>
                      <a:pt x="177406" y="654052"/>
                      <a:pt x="164306" y="645318"/>
                    </a:cubicBezTo>
                    <a:cubicBezTo>
                      <a:pt x="154091" y="624885"/>
                      <a:pt x="165863" y="644492"/>
                      <a:pt x="152400" y="631031"/>
                    </a:cubicBezTo>
                    <a:cubicBezTo>
                      <a:pt x="150376" y="629007"/>
                      <a:pt x="149469" y="626086"/>
                      <a:pt x="147637" y="623887"/>
                    </a:cubicBezTo>
                    <a:cubicBezTo>
                      <a:pt x="140741" y="615611"/>
                      <a:pt x="140600" y="616796"/>
                      <a:pt x="130969" y="611981"/>
                    </a:cubicBezTo>
                    <a:cubicBezTo>
                      <a:pt x="125772" y="596393"/>
                      <a:pt x="132990" y="611693"/>
                      <a:pt x="121444" y="602456"/>
                    </a:cubicBezTo>
                    <a:cubicBezTo>
                      <a:pt x="118638" y="600211"/>
                      <a:pt x="113092" y="588133"/>
                      <a:pt x="111919" y="585787"/>
                    </a:cubicBezTo>
                    <a:cubicBezTo>
                      <a:pt x="105947" y="555935"/>
                      <a:pt x="115046" y="586832"/>
                      <a:pt x="102394" y="569118"/>
                    </a:cubicBezTo>
                    <a:cubicBezTo>
                      <a:pt x="99910" y="565640"/>
                      <a:pt x="99707" y="560948"/>
                      <a:pt x="97631" y="557212"/>
                    </a:cubicBezTo>
                    <a:cubicBezTo>
                      <a:pt x="92231" y="547492"/>
                      <a:pt x="90193" y="549479"/>
                      <a:pt x="85725" y="540543"/>
                    </a:cubicBezTo>
                    <a:cubicBezTo>
                      <a:pt x="84603" y="538298"/>
                      <a:pt x="85119" y="535175"/>
                      <a:pt x="83344" y="533400"/>
                    </a:cubicBezTo>
                    <a:cubicBezTo>
                      <a:pt x="81569" y="531625"/>
                      <a:pt x="78581" y="531812"/>
                      <a:pt x="76200" y="531018"/>
                    </a:cubicBezTo>
                    <a:cubicBezTo>
                      <a:pt x="71646" y="517356"/>
                      <a:pt x="77080" y="530110"/>
                      <a:pt x="66675" y="516731"/>
                    </a:cubicBezTo>
                    <a:cubicBezTo>
                      <a:pt x="48000" y="492719"/>
                      <a:pt x="64164" y="511761"/>
                      <a:pt x="52387" y="492918"/>
                    </a:cubicBezTo>
                    <a:cubicBezTo>
                      <a:pt x="50284" y="489553"/>
                      <a:pt x="47445" y="486695"/>
                      <a:pt x="45244" y="483393"/>
                    </a:cubicBezTo>
                    <a:cubicBezTo>
                      <a:pt x="42677" y="479542"/>
                      <a:pt x="40481" y="475456"/>
                      <a:pt x="38100" y="471487"/>
                    </a:cubicBezTo>
                    <a:cubicBezTo>
                      <a:pt x="37336" y="468429"/>
                      <a:pt x="35047" y="458238"/>
                      <a:pt x="33337" y="454818"/>
                    </a:cubicBezTo>
                    <a:cubicBezTo>
                      <a:pt x="32057" y="452259"/>
                      <a:pt x="29995" y="450160"/>
                      <a:pt x="28575" y="447675"/>
                    </a:cubicBezTo>
                    <a:cubicBezTo>
                      <a:pt x="18114" y="429370"/>
                      <a:pt x="30327" y="446838"/>
                      <a:pt x="16669" y="428625"/>
                    </a:cubicBezTo>
                    <a:cubicBezTo>
                      <a:pt x="14016" y="420667"/>
                      <a:pt x="13900" y="420930"/>
                      <a:pt x="11906" y="411956"/>
                    </a:cubicBezTo>
                    <a:cubicBezTo>
                      <a:pt x="11028" y="408005"/>
                      <a:pt x="11169" y="403748"/>
                      <a:pt x="9525" y="400050"/>
                    </a:cubicBezTo>
                    <a:cubicBezTo>
                      <a:pt x="7913" y="396423"/>
                      <a:pt x="4762" y="393700"/>
                      <a:pt x="2381" y="390525"/>
                    </a:cubicBezTo>
                    <a:cubicBezTo>
                      <a:pt x="3969" y="376237"/>
                      <a:pt x="7144" y="362038"/>
                      <a:pt x="7144" y="347662"/>
                    </a:cubicBezTo>
                    <a:cubicBezTo>
                      <a:pt x="7144" y="334104"/>
                      <a:pt x="1993" y="268801"/>
                      <a:pt x="0" y="242887"/>
                    </a:cubicBezTo>
                    <a:cubicBezTo>
                      <a:pt x="794" y="211137"/>
                      <a:pt x="939" y="179364"/>
                      <a:pt x="2381" y="147637"/>
                    </a:cubicBezTo>
                    <a:cubicBezTo>
                      <a:pt x="2530" y="144368"/>
                      <a:pt x="4401" y="141365"/>
                      <a:pt x="4762" y="138112"/>
                    </a:cubicBezTo>
                    <a:cubicBezTo>
                      <a:pt x="5992" y="127039"/>
                      <a:pt x="5914" y="115848"/>
                      <a:pt x="7144" y="104775"/>
                    </a:cubicBezTo>
                    <a:cubicBezTo>
                      <a:pt x="8242" y="94898"/>
                      <a:pt x="10387" y="94824"/>
                      <a:pt x="14287" y="85725"/>
                    </a:cubicBezTo>
                    <a:cubicBezTo>
                      <a:pt x="15276" y="83418"/>
                      <a:pt x="15875" y="80962"/>
                      <a:pt x="16669" y="78581"/>
                    </a:cubicBezTo>
                    <a:cubicBezTo>
                      <a:pt x="17463" y="58737"/>
                      <a:pt x="17137" y="38817"/>
                      <a:pt x="19050" y="19050"/>
                    </a:cubicBezTo>
                    <a:cubicBezTo>
                      <a:pt x="19534" y="14053"/>
                      <a:pt x="18942" y="5979"/>
                      <a:pt x="23812" y="4762"/>
                    </a:cubicBezTo>
                    <a:cubicBezTo>
                      <a:pt x="35772" y="1772"/>
                      <a:pt x="30232" y="3416"/>
                      <a:pt x="40481" y="0"/>
                    </a:cubicBezTo>
                    <a:cubicBezTo>
                      <a:pt x="44450" y="1587"/>
                      <a:pt x="48293" y="3534"/>
                      <a:pt x="52387" y="4762"/>
                    </a:cubicBezTo>
                    <a:cubicBezTo>
                      <a:pt x="84858" y="14502"/>
                      <a:pt x="39134" y="-2858"/>
                      <a:pt x="80962" y="11906"/>
                    </a:cubicBezTo>
                    <a:cubicBezTo>
                      <a:pt x="89024" y="14751"/>
                      <a:pt x="96392" y="19755"/>
                      <a:pt x="104775" y="21431"/>
                    </a:cubicBezTo>
                    <a:cubicBezTo>
                      <a:pt x="108744" y="22225"/>
                      <a:pt x="112755" y="22830"/>
                      <a:pt x="116681" y="23812"/>
                    </a:cubicBezTo>
                    <a:cubicBezTo>
                      <a:pt x="119116" y="24421"/>
                      <a:pt x="121482" y="25292"/>
                      <a:pt x="123825" y="26193"/>
                    </a:cubicBezTo>
                    <a:cubicBezTo>
                      <a:pt x="131804" y="29262"/>
                      <a:pt x="140524" y="30976"/>
                      <a:pt x="147637" y="35718"/>
                    </a:cubicBezTo>
                    <a:cubicBezTo>
                      <a:pt x="150018" y="37306"/>
                      <a:pt x="152150" y="39354"/>
                      <a:pt x="154781" y="40481"/>
                    </a:cubicBezTo>
                    <a:cubicBezTo>
                      <a:pt x="157789" y="41770"/>
                      <a:pt x="161159" y="41963"/>
                      <a:pt x="164306" y="42862"/>
                    </a:cubicBezTo>
                    <a:cubicBezTo>
                      <a:pt x="166720" y="43552"/>
                      <a:pt x="169069" y="44449"/>
                      <a:pt x="171450" y="45243"/>
                    </a:cubicBezTo>
                    <a:cubicBezTo>
                      <a:pt x="198866" y="72659"/>
                      <a:pt x="161614" y="37537"/>
                      <a:pt x="185737" y="54768"/>
                    </a:cubicBezTo>
                    <a:cubicBezTo>
                      <a:pt x="189391" y="57378"/>
                      <a:pt x="191670" y="61599"/>
                      <a:pt x="195262" y="64293"/>
                    </a:cubicBezTo>
                    <a:cubicBezTo>
                      <a:pt x="198102" y="66423"/>
                      <a:pt x="201985" y="66877"/>
                      <a:pt x="204787" y="69056"/>
                    </a:cubicBezTo>
                    <a:cubicBezTo>
                      <a:pt x="209217" y="72502"/>
                      <a:pt x="212499" y="77233"/>
                      <a:pt x="216694" y="80962"/>
                    </a:cubicBezTo>
                    <a:cubicBezTo>
                      <a:pt x="219660" y="83599"/>
                      <a:pt x="223269" y="85451"/>
                      <a:pt x="226219" y="88106"/>
                    </a:cubicBezTo>
                    <a:cubicBezTo>
                      <a:pt x="231225" y="92611"/>
                      <a:pt x="234117" y="100263"/>
                      <a:pt x="240506" y="102393"/>
                    </a:cubicBezTo>
                    <a:cubicBezTo>
                      <a:pt x="242887" y="103187"/>
                      <a:pt x="245456" y="103556"/>
                      <a:pt x="247650" y="104775"/>
                    </a:cubicBezTo>
                    <a:cubicBezTo>
                      <a:pt x="252653" y="107555"/>
                      <a:pt x="256507" y="112490"/>
                      <a:pt x="261937" y="114300"/>
                    </a:cubicBezTo>
                    <a:cubicBezTo>
                      <a:pt x="303631" y="128196"/>
                      <a:pt x="251682" y="110571"/>
                      <a:pt x="288131" y="123825"/>
                    </a:cubicBezTo>
                    <a:cubicBezTo>
                      <a:pt x="292849" y="125541"/>
                      <a:pt x="297656" y="127000"/>
                      <a:pt x="302419" y="128587"/>
                    </a:cubicBezTo>
                    <a:lnTo>
                      <a:pt x="309562" y="130968"/>
                    </a:lnTo>
                    <a:cubicBezTo>
                      <a:pt x="312737" y="133349"/>
                      <a:pt x="315641" y="136143"/>
                      <a:pt x="319087" y="138112"/>
                    </a:cubicBezTo>
                    <a:cubicBezTo>
                      <a:pt x="321266" y="139357"/>
                      <a:pt x="323924" y="139504"/>
                      <a:pt x="326231" y="140493"/>
                    </a:cubicBezTo>
                    <a:cubicBezTo>
                      <a:pt x="329494" y="141891"/>
                      <a:pt x="332581" y="143668"/>
                      <a:pt x="335756" y="145256"/>
                    </a:cubicBezTo>
                    <a:cubicBezTo>
                      <a:pt x="338137" y="149225"/>
                      <a:pt x="340123" y="153459"/>
                      <a:pt x="342900" y="157162"/>
                    </a:cubicBezTo>
                    <a:cubicBezTo>
                      <a:pt x="347484" y="163274"/>
                      <a:pt x="351136" y="165034"/>
                      <a:pt x="357187" y="169068"/>
                    </a:cubicBezTo>
                    <a:cubicBezTo>
                      <a:pt x="358775" y="172243"/>
                      <a:pt x="359440" y="176083"/>
                      <a:pt x="361950" y="178593"/>
                    </a:cubicBezTo>
                    <a:cubicBezTo>
                      <a:pt x="363725" y="180368"/>
                      <a:pt x="367319" y="179200"/>
                      <a:pt x="369094" y="180975"/>
                    </a:cubicBezTo>
                    <a:cubicBezTo>
                      <a:pt x="375215" y="187097"/>
                      <a:pt x="373203" y="195906"/>
                      <a:pt x="378619" y="202406"/>
                    </a:cubicBezTo>
                    <a:cubicBezTo>
                      <a:pt x="380226" y="204334"/>
                      <a:pt x="383381" y="203993"/>
                      <a:pt x="385762" y="204787"/>
                    </a:cubicBezTo>
                    <a:cubicBezTo>
                      <a:pt x="388937" y="209550"/>
                      <a:pt x="392342" y="214167"/>
                      <a:pt x="395287" y="219075"/>
                    </a:cubicBezTo>
                    <a:cubicBezTo>
                      <a:pt x="397668" y="223044"/>
                      <a:pt x="399589" y="227328"/>
                      <a:pt x="402431" y="230981"/>
                    </a:cubicBezTo>
                    <a:cubicBezTo>
                      <a:pt x="405188" y="234525"/>
                      <a:pt x="409034" y="237097"/>
                      <a:pt x="411956" y="240506"/>
                    </a:cubicBezTo>
                    <a:cubicBezTo>
                      <a:pt x="423660" y="254160"/>
                      <a:pt x="408831" y="240581"/>
                      <a:pt x="421481" y="259556"/>
                    </a:cubicBezTo>
                    <a:cubicBezTo>
                      <a:pt x="423972" y="263292"/>
                      <a:pt x="427831" y="265906"/>
                      <a:pt x="431006" y="269081"/>
                    </a:cubicBezTo>
                    <a:cubicBezTo>
                      <a:pt x="436991" y="287038"/>
                      <a:pt x="428917" y="264904"/>
                      <a:pt x="438150" y="283368"/>
                    </a:cubicBezTo>
                    <a:cubicBezTo>
                      <a:pt x="446271" y="299609"/>
                      <a:pt x="428809" y="283549"/>
                      <a:pt x="454819" y="309562"/>
                    </a:cubicBezTo>
                    <a:cubicBezTo>
                      <a:pt x="457200" y="311943"/>
                      <a:pt x="460005" y="313966"/>
                      <a:pt x="461962" y="316706"/>
                    </a:cubicBezTo>
                    <a:cubicBezTo>
                      <a:pt x="464025" y="319595"/>
                      <a:pt x="464415" y="323536"/>
                      <a:pt x="466725" y="326231"/>
                    </a:cubicBezTo>
                    <a:cubicBezTo>
                      <a:pt x="469308" y="329244"/>
                      <a:pt x="473237" y="330792"/>
                      <a:pt x="476250" y="333375"/>
                    </a:cubicBezTo>
                    <a:cubicBezTo>
                      <a:pt x="478807" y="335566"/>
                      <a:pt x="480860" y="338301"/>
                      <a:pt x="483394" y="340518"/>
                    </a:cubicBezTo>
                    <a:cubicBezTo>
                      <a:pt x="496923" y="352355"/>
                      <a:pt x="491416" y="346928"/>
                      <a:pt x="502444" y="354806"/>
                    </a:cubicBezTo>
                    <a:cubicBezTo>
                      <a:pt x="511753" y="361455"/>
                      <a:pt x="513135" y="363723"/>
                      <a:pt x="523875" y="369093"/>
                    </a:cubicBezTo>
                    <a:cubicBezTo>
                      <a:pt x="526120" y="370216"/>
                      <a:pt x="528638" y="370681"/>
                      <a:pt x="531019" y="371475"/>
                    </a:cubicBezTo>
                    <a:cubicBezTo>
                      <a:pt x="550722" y="391178"/>
                      <a:pt x="526927" y="369513"/>
                      <a:pt x="545306" y="381000"/>
                    </a:cubicBezTo>
                    <a:cubicBezTo>
                      <a:pt x="552321" y="385385"/>
                      <a:pt x="556995" y="391607"/>
                      <a:pt x="564356" y="395287"/>
                    </a:cubicBezTo>
                    <a:cubicBezTo>
                      <a:pt x="566601" y="396409"/>
                      <a:pt x="569119" y="396874"/>
                      <a:pt x="571500" y="397668"/>
                    </a:cubicBezTo>
                    <a:cubicBezTo>
                      <a:pt x="591207" y="417375"/>
                      <a:pt x="567409" y="395707"/>
                      <a:pt x="585787" y="407193"/>
                    </a:cubicBezTo>
                    <a:cubicBezTo>
                      <a:pt x="621023" y="429215"/>
                      <a:pt x="578791" y="407265"/>
                      <a:pt x="607219" y="421481"/>
                    </a:cubicBezTo>
                    <a:cubicBezTo>
                      <a:pt x="623281" y="437543"/>
                      <a:pt x="615117" y="433638"/>
                      <a:pt x="628650" y="438150"/>
                    </a:cubicBezTo>
                    <a:cubicBezTo>
                      <a:pt x="638703" y="453229"/>
                      <a:pt x="627327" y="438150"/>
                      <a:pt x="640556" y="450056"/>
                    </a:cubicBezTo>
                    <a:cubicBezTo>
                      <a:pt x="646397" y="455313"/>
                      <a:pt x="652510" y="460439"/>
                      <a:pt x="657225" y="466725"/>
                    </a:cubicBezTo>
                    <a:cubicBezTo>
                      <a:pt x="659606" y="469900"/>
                      <a:pt x="661356" y="473667"/>
                      <a:pt x="664369" y="476250"/>
                    </a:cubicBezTo>
                    <a:cubicBezTo>
                      <a:pt x="667064" y="478560"/>
                      <a:pt x="670719" y="479425"/>
                      <a:pt x="673894" y="481012"/>
                    </a:cubicBezTo>
                    <a:cubicBezTo>
                      <a:pt x="694732" y="507060"/>
                      <a:pt x="684486" y="499186"/>
                      <a:pt x="700087" y="509587"/>
                    </a:cubicBezTo>
                    <a:cubicBezTo>
                      <a:pt x="706440" y="528639"/>
                      <a:pt x="696911" y="506411"/>
                      <a:pt x="709612" y="519112"/>
                    </a:cubicBezTo>
                    <a:cubicBezTo>
                      <a:pt x="712122" y="521622"/>
                      <a:pt x="711865" y="526127"/>
                      <a:pt x="714375" y="528637"/>
                    </a:cubicBezTo>
                    <a:cubicBezTo>
                      <a:pt x="718422" y="532684"/>
                      <a:pt x="723900" y="534987"/>
                      <a:pt x="728662" y="538162"/>
                    </a:cubicBezTo>
                    <a:cubicBezTo>
                      <a:pt x="731043" y="539750"/>
                      <a:pt x="733782" y="540901"/>
                      <a:pt x="735806" y="542925"/>
                    </a:cubicBezTo>
                    <a:lnTo>
                      <a:pt x="750094" y="557212"/>
                    </a:lnTo>
                    <a:lnTo>
                      <a:pt x="757237" y="564356"/>
                    </a:lnTo>
                    <a:cubicBezTo>
                      <a:pt x="768166" y="608060"/>
                      <a:pt x="761149" y="576150"/>
                      <a:pt x="754856" y="681037"/>
                    </a:cubicBezTo>
                    <a:cubicBezTo>
                      <a:pt x="754614" y="685077"/>
                      <a:pt x="753457" y="689017"/>
                      <a:pt x="752475" y="692943"/>
                    </a:cubicBezTo>
                    <a:cubicBezTo>
                      <a:pt x="751866" y="695378"/>
                      <a:pt x="750703" y="697652"/>
                      <a:pt x="750094" y="700087"/>
                    </a:cubicBezTo>
                    <a:cubicBezTo>
                      <a:pt x="745706" y="717638"/>
                      <a:pt x="742055" y="737035"/>
                      <a:pt x="740569" y="754856"/>
                    </a:cubicBezTo>
                    <a:cubicBezTo>
                      <a:pt x="737892" y="786968"/>
                      <a:pt x="742461" y="774882"/>
                      <a:pt x="733425" y="792956"/>
                    </a:cubicBezTo>
                    <a:cubicBezTo>
                      <a:pt x="735012" y="812800"/>
                      <a:pt x="736206" y="832679"/>
                      <a:pt x="738187" y="852487"/>
                    </a:cubicBezTo>
                    <a:cubicBezTo>
                      <a:pt x="738981" y="860425"/>
                      <a:pt x="739933" y="868348"/>
                      <a:pt x="740569" y="876300"/>
                    </a:cubicBezTo>
                    <a:cubicBezTo>
                      <a:pt x="741521" y="888194"/>
                      <a:pt x="741870" y="900135"/>
                      <a:pt x="742950" y="912018"/>
                    </a:cubicBezTo>
                    <a:cubicBezTo>
                      <a:pt x="743942" y="922934"/>
                      <a:pt x="748507" y="946153"/>
                      <a:pt x="750094" y="954881"/>
                    </a:cubicBezTo>
                    <a:cubicBezTo>
                      <a:pt x="749300" y="960437"/>
                      <a:pt x="749992" y="966421"/>
                      <a:pt x="747712" y="971550"/>
                    </a:cubicBezTo>
                    <a:cubicBezTo>
                      <a:pt x="746550" y="974165"/>
                      <a:pt x="743427" y="976176"/>
                      <a:pt x="740569" y="976312"/>
                    </a:cubicBezTo>
                    <a:lnTo>
                      <a:pt x="697706" y="973931"/>
                    </a:lnTo>
                    <a:cubicBezTo>
                      <a:pt x="685385" y="969002"/>
                      <a:pt x="686184" y="970518"/>
                      <a:pt x="676275" y="962025"/>
                    </a:cubicBezTo>
                    <a:cubicBezTo>
                      <a:pt x="673718" y="959833"/>
                      <a:pt x="672303" y="956014"/>
                      <a:pt x="669131" y="954881"/>
                    </a:cubicBezTo>
                    <a:cubicBezTo>
                      <a:pt x="660774" y="951896"/>
                      <a:pt x="651668" y="951706"/>
                      <a:pt x="642937" y="950118"/>
                    </a:cubicBezTo>
                    <a:cubicBezTo>
                      <a:pt x="639762" y="950912"/>
                      <a:pt x="636673" y="952772"/>
                      <a:pt x="633412" y="952500"/>
                    </a:cubicBezTo>
                    <a:cubicBezTo>
                      <a:pt x="568960" y="947130"/>
                      <a:pt x="614206" y="877331"/>
                      <a:pt x="611981" y="807243"/>
                    </a:cubicBezTo>
                    <a:cubicBezTo>
                      <a:pt x="611877" y="803972"/>
                      <a:pt x="610394" y="800893"/>
                      <a:pt x="609600" y="797718"/>
                    </a:cubicBezTo>
                    <a:cubicBezTo>
                      <a:pt x="608806" y="768349"/>
                      <a:pt x="609131" y="738929"/>
                      <a:pt x="607219" y="709612"/>
                    </a:cubicBezTo>
                    <a:cubicBezTo>
                      <a:pt x="606743" y="702310"/>
                      <a:pt x="603209" y="695460"/>
                      <a:pt x="602456" y="688181"/>
                    </a:cubicBezTo>
                    <a:cubicBezTo>
                      <a:pt x="600820" y="672371"/>
                      <a:pt x="601395" y="656396"/>
                      <a:pt x="600075" y="640556"/>
                    </a:cubicBezTo>
                    <a:cubicBezTo>
                      <a:pt x="599803" y="637295"/>
                      <a:pt x="598983" y="634039"/>
                      <a:pt x="597694" y="631031"/>
                    </a:cubicBezTo>
                    <a:cubicBezTo>
                      <a:pt x="594570" y="623742"/>
                      <a:pt x="588475" y="620277"/>
                      <a:pt x="583406" y="614362"/>
                    </a:cubicBezTo>
                    <a:cubicBezTo>
                      <a:pt x="581544" y="612189"/>
                      <a:pt x="580578" y="609328"/>
                      <a:pt x="578644" y="607218"/>
                    </a:cubicBezTo>
                    <a:cubicBezTo>
                      <a:pt x="548938" y="574811"/>
                      <a:pt x="568411" y="591268"/>
                      <a:pt x="550069" y="583406"/>
                    </a:cubicBezTo>
                    <a:cubicBezTo>
                      <a:pt x="546806" y="582008"/>
                      <a:pt x="543988" y="579504"/>
                      <a:pt x="540544" y="578643"/>
                    </a:cubicBezTo>
                    <a:cubicBezTo>
                      <a:pt x="534336" y="577091"/>
                      <a:pt x="527857" y="576944"/>
                      <a:pt x="521494" y="576262"/>
                    </a:cubicBezTo>
                    <a:lnTo>
                      <a:pt x="473869" y="571500"/>
                    </a:lnTo>
                    <a:cubicBezTo>
                      <a:pt x="466028" y="570595"/>
                      <a:pt x="457708" y="568923"/>
                      <a:pt x="450056" y="566737"/>
                    </a:cubicBezTo>
                    <a:cubicBezTo>
                      <a:pt x="447642" y="566047"/>
                      <a:pt x="445388" y="564769"/>
                      <a:pt x="442912" y="564356"/>
                    </a:cubicBezTo>
                    <a:cubicBezTo>
                      <a:pt x="435822" y="563174"/>
                      <a:pt x="428625" y="562769"/>
                      <a:pt x="421481" y="561975"/>
                    </a:cubicBezTo>
                    <a:cubicBezTo>
                      <a:pt x="406371" y="558196"/>
                      <a:pt x="407391" y="557340"/>
                      <a:pt x="385762" y="561975"/>
                    </a:cubicBezTo>
                    <a:cubicBezTo>
                      <a:pt x="382964" y="562575"/>
                      <a:pt x="381000" y="565150"/>
                      <a:pt x="378619" y="566737"/>
                    </a:cubicBezTo>
                    <a:cubicBezTo>
                      <a:pt x="377825" y="569912"/>
                      <a:pt x="377136" y="573115"/>
                      <a:pt x="376237" y="576262"/>
                    </a:cubicBezTo>
                    <a:cubicBezTo>
                      <a:pt x="375547" y="578676"/>
                      <a:pt x="373856" y="580896"/>
                      <a:pt x="373856" y="583406"/>
                    </a:cubicBezTo>
                    <a:cubicBezTo>
                      <a:pt x="373856" y="605801"/>
                      <a:pt x="374940" y="596831"/>
                      <a:pt x="381000" y="611981"/>
                    </a:cubicBezTo>
                    <a:cubicBezTo>
                      <a:pt x="384145" y="619844"/>
                      <a:pt x="384415" y="627302"/>
                      <a:pt x="390525" y="633412"/>
                    </a:cubicBezTo>
                    <a:cubicBezTo>
                      <a:pt x="393331" y="636218"/>
                      <a:pt x="396875" y="638175"/>
                      <a:pt x="400050" y="640556"/>
                    </a:cubicBezTo>
                    <a:cubicBezTo>
                      <a:pt x="410527" y="656273"/>
                      <a:pt x="397606" y="639450"/>
                      <a:pt x="414337" y="652462"/>
                    </a:cubicBezTo>
                    <a:cubicBezTo>
                      <a:pt x="418768" y="655908"/>
                      <a:pt x="422548" y="660144"/>
                      <a:pt x="426244" y="664368"/>
                    </a:cubicBezTo>
                    <a:cubicBezTo>
                      <a:pt x="429444" y="668025"/>
                      <a:pt x="436211" y="680925"/>
                      <a:pt x="438150" y="683418"/>
                    </a:cubicBezTo>
                    <a:cubicBezTo>
                      <a:pt x="440907" y="686962"/>
                      <a:pt x="444870" y="689437"/>
                      <a:pt x="447675" y="692943"/>
                    </a:cubicBezTo>
                    <a:cubicBezTo>
                      <a:pt x="451251" y="697413"/>
                      <a:pt x="454025" y="702468"/>
                      <a:pt x="457200" y="707231"/>
                    </a:cubicBezTo>
                    <a:cubicBezTo>
                      <a:pt x="457994" y="709612"/>
                      <a:pt x="458972" y="711940"/>
                      <a:pt x="459581" y="714375"/>
                    </a:cubicBezTo>
                    <a:cubicBezTo>
                      <a:pt x="460563" y="718301"/>
                      <a:pt x="460287" y="722597"/>
                      <a:pt x="461962" y="726281"/>
                    </a:cubicBezTo>
                    <a:cubicBezTo>
                      <a:pt x="464330" y="731492"/>
                      <a:pt x="468414" y="735739"/>
                      <a:pt x="471487" y="740568"/>
                    </a:cubicBezTo>
                    <a:cubicBezTo>
                      <a:pt x="473972" y="744473"/>
                      <a:pt x="476178" y="748550"/>
                      <a:pt x="478631" y="752475"/>
                    </a:cubicBezTo>
                    <a:cubicBezTo>
                      <a:pt x="480148" y="754902"/>
                      <a:pt x="482114" y="757058"/>
                      <a:pt x="483394" y="759618"/>
                    </a:cubicBezTo>
                    <a:cubicBezTo>
                      <a:pt x="485070" y="762970"/>
                      <a:pt x="489163" y="773861"/>
                      <a:pt x="490537" y="778668"/>
                    </a:cubicBezTo>
                    <a:cubicBezTo>
                      <a:pt x="491436" y="781815"/>
                      <a:pt x="492125" y="785018"/>
                      <a:pt x="492919" y="788193"/>
                    </a:cubicBezTo>
                    <a:cubicBezTo>
                      <a:pt x="493592" y="794583"/>
                      <a:pt x="496651" y="832379"/>
                      <a:pt x="500062" y="847725"/>
                    </a:cubicBezTo>
                    <a:cubicBezTo>
                      <a:pt x="500607" y="850175"/>
                      <a:pt x="501754" y="852455"/>
                      <a:pt x="502444" y="854868"/>
                    </a:cubicBezTo>
                    <a:cubicBezTo>
                      <a:pt x="503343" y="858015"/>
                      <a:pt x="503926" y="861246"/>
                      <a:pt x="504825" y="864393"/>
                    </a:cubicBezTo>
                    <a:cubicBezTo>
                      <a:pt x="505515" y="866807"/>
                      <a:pt x="506516" y="869123"/>
                      <a:pt x="507206" y="871537"/>
                    </a:cubicBezTo>
                    <a:cubicBezTo>
                      <a:pt x="509446" y="879378"/>
                      <a:pt x="510333" y="884791"/>
                      <a:pt x="511969" y="892968"/>
                    </a:cubicBezTo>
                    <a:cubicBezTo>
                      <a:pt x="511175" y="910431"/>
                      <a:pt x="510300" y="927890"/>
                      <a:pt x="509587" y="945356"/>
                    </a:cubicBezTo>
                    <a:cubicBezTo>
                      <a:pt x="508712" y="966784"/>
                      <a:pt x="509208" y="988298"/>
                      <a:pt x="507206" y="1009650"/>
                    </a:cubicBezTo>
                    <a:cubicBezTo>
                      <a:pt x="506807" y="1013906"/>
                      <a:pt x="505284" y="1018361"/>
                      <a:pt x="502444" y="1021556"/>
                    </a:cubicBezTo>
                    <a:cubicBezTo>
                      <a:pt x="498641" y="1025834"/>
                      <a:pt x="492626" y="1027505"/>
                      <a:pt x="488156" y="1031081"/>
                    </a:cubicBezTo>
                    <a:lnTo>
                      <a:pt x="476250" y="1040606"/>
                    </a:lnTo>
                    <a:cubicBezTo>
                      <a:pt x="471487" y="1039018"/>
                      <a:pt x="466832" y="1037061"/>
                      <a:pt x="461962" y="1035843"/>
                    </a:cubicBezTo>
                    <a:cubicBezTo>
                      <a:pt x="454109" y="1033880"/>
                      <a:pt x="438150" y="1031081"/>
                      <a:pt x="438150" y="1031081"/>
                    </a:cubicBezTo>
                    <a:lnTo>
                      <a:pt x="390525" y="1033462"/>
                    </a:lnTo>
                    <a:cubicBezTo>
                      <a:pt x="387360" y="1034295"/>
                      <a:pt x="391091" y="1040264"/>
                      <a:pt x="392906" y="1042987"/>
                    </a:cubicBezTo>
                    <a:cubicBezTo>
                      <a:pt x="394494" y="1045368"/>
                      <a:pt x="397370" y="1046745"/>
                      <a:pt x="400050" y="1047750"/>
                    </a:cubicBezTo>
                    <a:cubicBezTo>
                      <a:pt x="403840" y="1049171"/>
                      <a:pt x="399256" y="1047749"/>
                      <a:pt x="397669" y="1045368"/>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手繪多邊形: 圖案 21">
                <a:extLst>
                  <a:ext uri="{FF2B5EF4-FFF2-40B4-BE49-F238E27FC236}">
                    <a16:creationId xmlns:a16="http://schemas.microsoft.com/office/drawing/2014/main" id="{9B2B8F50-27EA-4A21-B04A-AAA83E10E2E4}"/>
                  </a:ext>
                </a:extLst>
              </p:cNvPr>
              <p:cNvSpPr/>
              <p:nvPr/>
            </p:nvSpPr>
            <p:spPr>
              <a:xfrm>
                <a:off x="954895" y="2910408"/>
                <a:ext cx="868871" cy="1136650"/>
              </a:xfrm>
              <a:custGeom>
                <a:avLst/>
                <a:gdLst>
                  <a:gd name="connsiteX0" fmla="*/ 2740 w 868871"/>
                  <a:gd name="connsiteY0" fmla="*/ 920750 h 1136650"/>
                  <a:gd name="connsiteX1" fmla="*/ 9090 w 868871"/>
                  <a:gd name="connsiteY1" fmla="*/ 904875 h 1136650"/>
                  <a:gd name="connsiteX2" fmla="*/ 37665 w 868871"/>
                  <a:gd name="connsiteY2" fmla="*/ 869950 h 1136650"/>
                  <a:gd name="connsiteX3" fmla="*/ 53540 w 868871"/>
                  <a:gd name="connsiteY3" fmla="*/ 835025 h 1136650"/>
                  <a:gd name="connsiteX4" fmla="*/ 59890 w 868871"/>
                  <a:gd name="connsiteY4" fmla="*/ 825500 h 1136650"/>
                  <a:gd name="connsiteX5" fmla="*/ 72590 w 868871"/>
                  <a:gd name="connsiteY5" fmla="*/ 812800 h 1136650"/>
                  <a:gd name="connsiteX6" fmla="*/ 78940 w 868871"/>
                  <a:gd name="connsiteY6" fmla="*/ 800100 h 1136650"/>
                  <a:gd name="connsiteX7" fmla="*/ 97990 w 868871"/>
                  <a:gd name="connsiteY7" fmla="*/ 765175 h 1136650"/>
                  <a:gd name="connsiteX8" fmla="*/ 101165 w 868871"/>
                  <a:gd name="connsiteY8" fmla="*/ 749300 h 1136650"/>
                  <a:gd name="connsiteX9" fmla="*/ 107515 w 868871"/>
                  <a:gd name="connsiteY9" fmla="*/ 730250 h 1136650"/>
                  <a:gd name="connsiteX10" fmla="*/ 117040 w 868871"/>
                  <a:gd name="connsiteY10" fmla="*/ 682625 h 1136650"/>
                  <a:gd name="connsiteX11" fmla="*/ 120215 w 868871"/>
                  <a:gd name="connsiteY11" fmla="*/ 641350 h 1136650"/>
                  <a:gd name="connsiteX12" fmla="*/ 123390 w 868871"/>
                  <a:gd name="connsiteY12" fmla="*/ 631825 h 1136650"/>
                  <a:gd name="connsiteX13" fmla="*/ 129740 w 868871"/>
                  <a:gd name="connsiteY13" fmla="*/ 596900 h 1136650"/>
                  <a:gd name="connsiteX14" fmla="*/ 136090 w 868871"/>
                  <a:gd name="connsiteY14" fmla="*/ 577850 h 1136650"/>
                  <a:gd name="connsiteX15" fmla="*/ 145615 w 868871"/>
                  <a:gd name="connsiteY15" fmla="*/ 568325 h 1136650"/>
                  <a:gd name="connsiteX16" fmla="*/ 151965 w 868871"/>
                  <a:gd name="connsiteY16" fmla="*/ 546100 h 1136650"/>
                  <a:gd name="connsiteX17" fmla="*/ 158315 w 868871"/>
                  <a:gd name="connsiteY17" fmla="*/ 514350 h 1136650"/>
                  <a:gd name="connsiteX18" fmla="*/ 164665 w 868871"/>
                  <a:gd name="connsiteY18" fmla="*/ 504825 h 1136650"/>
                  <a:gd name="connsiteX19" fmla="*/ 171015 w 868871"/>
                  <a:gd name="connsiteY19" fmla="*/ 479425 h 1136650"/>
                  <a:gd name="connsiteX20" fmla="*/ 180540 w 868871"/>
                  <a:gd name="connsiteY20" fmla="*/ 466725 h 1136650"/>
                  <a:gd name="connsiteX21" fmla="*/ 186890 w 868871"/>
                  <a:gd name="connsiteY21" fmla="*/ 457200 h 1136650"/>
                  <a:gd name="connsiteX22" fmla="*/ 196415 w 868871"/>
                  <a:gd name="connsiteY22" fmla="*/ 450850 h 1136650"/>
                  <a:gd name="connsiteX23" fmla="*/ 199590 w 868871"/>
                  <a:gd name="connsiteY23" fmla="*/ 441325 h 1136650"/>
                  <a:gd name="connsiteX24" fmla="*/ 218640 w 868871"/>
                  <a:gd name="connsiteY24" fmla="*/ 431800 h 1136650"/>
                  <a:gd name="connsiteX25" fmla="*/ 228165 w 868871"/>
                  <a:gd name="connsiteY25" fmla="*/ 422275 h 1136650"/>
                  <a:gd name="connsiteX26" fmla="*/ 244040 w 868871"/>
                  <a:gd name="connsiteY26" fmla="*/ 403225 h 1136650"/>
                  <a:gd name="connsiteX27" fmla="*/ 253565 w 868871"/>
                  <a:gd name="connsiteY27" fmla="*/ 384175 h 1136650"/>
                  <a:gd name="connsiteX28" fmla="*/ 263090 w 868871"/>
                  <a:gd name="connsiteY28" fmla="*/ 377825 h 1136650"/>
                  <a:gd name="connsiteX29" fmla="*/ 275790 w 868871"/>
                  <a:gd name="connsiteY29" fmla="*/ 361950 h 1136650"/>
                  <a:gd name="connsiteX30" fmla="*/ 282140 w 868871"/>
                  <a:gd name="connsiteY30" fmla="*/ 352425 h 1136650"/>
                  <a:gd name="connsiteX31" fmla="*/ 304365 w 868871"/>
                  <a:gd name="connsiteY31" fmla="*/ 336550 h 1136650"/>
                  <a:gd name="connsiteX32" fmla="*/ 323415 w 868871"/>
                  <a:gd name="connsiteY32" fmla="*/ 311150 h 1136650"/>
                  <a:gd name="connsiteX33" fmla="*/ 326590 w 868871"/>
                  <a:gd name="connsiteY33" fmla="*/ 301625 h 1136650"/>
                  <a:gd name="connsiteX34" fmla="*/ 339290 w 868871"/>
                  <a:gd name="connsiteY34" fmla="*/ 288925 h 1136650"/>
                  <a:gd name="connsiteX35" fmla="*/ 348815 w 868871"/>
                  <a:gd name="connsiteY35" fmla="*/ 266700 h 1136650"/>
                  <a:gd name="connsiteX36" fmla="*/ 367865 w 868871"/>
                  <a:gd name="connsiteY36" fmla="*/ 247650 h 1136650"/>
                  <a:gd name="connsiteX37" fmla="*/ 374215 w 868871"/>
                  <a:gd name="connsiteY37" fmla="*/ 234950 h 1136650"/>
                  <a:gd name="connsiteX38" fmla="*/ 380565 w 868871"/>
                  <a:gd name="connsiteY38" fmla="*/ 225425 h 1136650"/>
                  <a:gd name="connsiteX39" fmla="*/ 383740 w 868871"/>
                  <a:gd name="connsiteY39" fmla="*/ 215900 h 1136650"/>
                  <a:gd name="connsiteX40" fmla="*/ 396440 w 868871"/>
                  <a:gd name="connsiteY40" fmla="*/ 209550 h 1136650"/>
                  <a:gd name="connsiteX41" fmla="*/ 405965 w 868871"/>
                  <a:gd name="connsiteY41" fmla="*/ 203200 h 1136650"/>
                  <a:gd name="connsiteX42" fmla="*/ 418665 w 868871"/>
                  <a:gd name="connsiteY42" fmla="*/ 193675 h 1136650"/>
                  <a:gd name="connsiteX43" fmla="*/ 428190 w 868871"/>
                  <a:gd name="connsiteY43" fmla="*/ 184150 h 1136650"/>
                  <a:gd name="connsiteX44" fmla="*/ 437715 w 868871"/>
                  <a:gd name="connsiteY44" fmla="*/ 180975 h 1136650"/>
                  <a:gd name="connsiteX45" fmla="*/ 463115 w 868871"/>
                  <a:gd name="connsiteY45" fmla="*/ 161925 h 1136650"/>
                  <a:gd name="connsiteX46" fmla="*/ 472640 w 868871"/>
                  <a:gd name="connsiteY46" fmla="*/ 155575 h 1136650"/>
                  <a:gd name="connsiteX47" fmla="*/ 485340 w 868871"/>
                  <a:gd name="connsiteY47" fmla="*/ 146050 h 1136650"/>
                  <a:gd name="connsiteX48" fmla="*/ 498040 w 868871"/>
                  <a:gd name="connsiteY48" fmla="*/ 142875 h 1136650"/>
                  <a:gd name="connsiteX49" fmla="*/ 501215 w 868871"/>
                  <a:gd name="connsiteY49" fmla="*/ 133350 h 1136650"/>
                  <a:gd name="connsiteX50" fmla="*/ 510740 w 868871"/>
                  <a:gd name="connsiteY50" fmla="*/ 130175 h 1136650"/>
                  <a:gd name="connsiteX51" fmla="*/ 529790 w 868871"/>
                  <a:gd name="connsiteY51" fmla="*/ 114300 h 1136650"/>
                  <a:gd name="connsiteX52" fmla="*/ 539315 w 868871"/>
                  <a:gd name="connsiteY52" fmla="*/ 111125 h 1136650"/>
                  <a:gd name="connsiteX53" fmla="*/ 545665 w 868871"/>
                  <a:gd name="connsiteY53" fmla="*/ 101600 h 1136650"/>
                  <a:gd name="connsiteX54" fmla="*/ 571065 w 868871"/>
                  <a:gd name="connsiteY54" fmla="*/ 92075 h 1136650"/>
                  <a:gd name="connsiteX55" fmla="*/ 586940 w 868871"/>
                  <a:gd name="connsiteY55" fmla="*/ 76200 h 1136650"/>
                  <a:gd name="connsiteX56" fmla="*/ 618690 w 868871"/>
                  <a:gd name="connsiteY56" fmla="*/ 63500 h 1136650"/>
                  <a:gd name="connsiteX57" fmla="*/ 640915 w 868871"/>
                  <a:gd name="connsiteY57" fmla="*/ 50800 h 1136650"/>
                  <a:gd name="connsiteX58" fmla="*/ 666315 w 868871"/>
                  <a:gd name="connsiteY58" fmla="*/ 44450 h 1136650"/>
                  <a:gd name="connsiteX59" fmla="*/ 675840 w 868871"/>
                  <a:gd name="connsiteY59" fmla="*/ 38100 h 1136650"/>
                  <a:gd name="connsiteX60" fmla="*/ 691715 w 868871"/>
                  <a:gd name="connsiteY60" fmla="*/ 31750 h 1136650"/>
                  <a:gd name="connsiteX61" fmla="*/ 710765 w 868871"/>
                  <a:gd name="connsiteY61" fmla="*/ 15875 h 1136650"/>
                  <a:gd name="connsiteX62" fmla="*/ 723465 w 868871"/>
                  <a:gd name="connsiteY62" fmla="*/ 12700 h 1136650"/>
                  <a:gd name="connsiteX63" fmla="*/ 732990 w 868871"/>
                  <a:gd name="connsiteY63" fmla="*/ 9525 h 1136650"/>
                  <a:gd name="connsiteX64" fmla="*/ 786965 w 868871"/>
                  <a:gd name="connsiteY64" fmla="*/ 0 h 1136650"/>
                  <a:gd name="connsiteX65" fmla="*/ 806015 w 868871"/>
                  <a:gd name="connsiteY65" fmla="*/ 3175 h 1136650"/>
                  <a:gd name="connsiteX66" fmla="*/ 818715 w 868871"/>
                  <a:gd name="connsiteY66" fmla="*/ 6350 h 1136650"/>
                  <a:gd name="connsiteX67" fmla="*/ 834590 w 868871"/>
                  <a:gd name="connsiteY67" fmla="*/ 41275 h 1136650"/>
                  <a:gd name="connsiteX68" fmla="*/ 837765 w 868871"/>
                  <a:gd name="connsiteY68" fmla="*/ 53975 h 1136650"/>
                  <a:gd name="connsiteX69" fmla="*/ 847290 w 868871"/>
                  <a:gd name="connsiteY69" fmla="*/ 60325 h 1136650"/>
                  <a:gd name="connsiteX70" fmla="*/ 850465 w 868871"/>
                  <a:gd name="connsiteY70" fmla="*/ 69850 h 1136650"/>
                  <a:gd name="connsiteX71" fmla="*/ 853640 w 868871"/>
                  <a:gd name="connsiteY71" fmla="*/ 82550 h 1136650"/>
                  <a:gd name="connsiteX72" fmla="*/ 863165 w 868871"/>
                  <a:gd name="connsiteY72" fmla="*/ 92075 h 1136650"/>
                  <a:gd name="connsiteX73" fmla="*/ 863165 w 868871"/>
                  <a:gd name="connsiteY73" fmla="*/ 187325 h 1136650"/>
                  <a:gd name="connsiteX74" fmla="*/ 859990 w 868871"/>
                  <a:gd name="connsiteY74" fmla="*/ 196850 h 1136650"/>
                  <a:gd name="connsiteX75" fmla="*/ 853640 w 868871"/>
                  <a:gd name="connsiteY75" fmla="*/ 219075 h 1136650"/>
                  <a:gd name="connsiteX76" fmla="*/ 847290 w 868871"/>
                  <a:gd name="connsiteY76" fmla="*/ 228600 h 1136650"/>
                  <a:gd name="connsiteX77" fmla="*/ 840940 w 868871"/>
                  <a:gd name="connsiteY77" fmla="*/ 266700 h 1136650"/>
                  <a:gd name="connsiteX78" fmla="*/ 834590 w 868871"/>
                  <a:gd name="connsiteY78" fmla="*/ 279400 h 1136650"/>
                  <a:gd name="connsiteX79" fmla="*/ 821890 w 868871"/>
                  <a:gd name="connsiteY79" fmla="*/ 298450 h 1136650"/>
                  <a:gd name="connsiteX80" fmla="*/ 818715 w 868871"/>
                  <a:gd name="connsiteY80" fmla="*/ 307975 h 1136650"/>
                  <a:gd name="connsiteX81" fmla="*/ 815540 w 868871"/>
                  <a:gd name="connsiteY81" fmla="*/ 320675 h 1136650"/>
                  <a:gd name="connsiteX82" fmla="*/ 809190 w 868871"/>
                  <a:gd name="connsiteY82" fmla="*/ 333375 h 1136650"/>
                  <a:gd name="connsiteX83" fmla="*/ 806015 w 868871"/>
                  <a:gd name="connsiteY83" fmla="*/ 365125 h 1136650"/>
                  <a:gd name="connsiteX84" fmla="*/ 802840 w 868871"/>
                  <a:gd name="connsiteY84" fmla="*/ 454025 h 1136650"/>
                  <a:gd name="connsiteX85" fmla="*/ 796490 w 868871"/>
                  <a:gd name="connsiteY85" fmla="*/ 473075 h 1136650"/>
                  <a:gd name="connsiteX86" fmla="*/ 786965 w 868871"/>
                  <a:gd name="connsiteY86" fmla="*/ 504825 h 1136650"/>
                  <a:gd name="connsiteX87" fmla="*/ 783790 w 868871"/>
                  <a:gd name="connsiteY87" fmla="*/ 514350 h 1136650"/>
                  <a:gd name="connsiteX88" fmla="*/ 774265 w 868871"/>
                  <a:gd name="connsiteY88" fmla="*/ 523875 h 1136650"/>
                  <a:gd name="connsiteX89" fmla="*/ 764740 w 868871"/>
                  <a:gd name="connsiteY89" fmla="*/ 539750 h 1136650"/>
                  <a:gd name="connsiteX90" fmla="*/ 758390 w 868871"/>
                  <a:gd name="connsiteY90" fmla="*/ 549275 h 1136650"/>
                  <a:gd name="connsiteX91" fmla="*/ 748865 w 868871"/>
                  <a:gd name="connsiteY91" fmla="*/ 555625 h 1136650"/>
                  <a:gd name="connsiteX92" fmla="*/ 736165 w 868871"/>
                  <a:gd name="connsiteY92" fmla="*/ 590550 h 1136650"/>
                  <a:gd name="connsiteX93" fmla="*/ 726640 w 868871"/>
                  <a:gd name="connsiteY93" fmla="*/ 596900 h 1136650"/>
                  <a:gd name="connsiteX94" fmla="*/ 720290 w 868871"/>
                  <a:gd name="connsiteY94" fmla="*/ 609600 h 1136650"/>
                  <a:gd name="connsiteX95" fmla="*/ 710765 w 868871"/>
                  <a:gd name="connsiteY95" fmla="*/ 615950 h 1136650"/>
                  <a:gd name="connsiteX96" fmla="*/ 698065 w 868871"/>
                  <a:gd name="connsiteY96" fmla="*/ 628650 h 1136650"/>
                  <a:gd name="connsiteX97" fmla="*/ 679015 w 868871"/>
                  <a:gd name="connsiteY97" fmla="*/ 650875 h 1136650"/>
                  <a:gd name="connsiteX98" fmla="*/ 663140 w 868871"/>
                  <a:gd name="connsiteY98" fmla="*/ 673100 h 1136650"/>
                  <a:gd name="connsiteX99" fmla="*/ 644090 w 868871"/>
                  <a:gd name="connsiteY99" fmla="*/ 688975 h 1136650"/>
                  <a:gd name="connsiteX100" fmla="*/ 625040 w 868871"/>
                  <a:gd name="connsiteY100" fmla="*/ 708025 h 1136650"/>
                  <a:gd name="connsiteX101" fmla="*/ 609165 w 868871"/>
                  <a:gd name="connsiteY101" fmla="*/ 727075 h 1136650"/>
                  <a:gd name="connsiteX102" fmla="*/ 599640 w 868871"/>
                  <a:gd name="connsiteY102" fmla="*/ 742950 h 1136650"/>
                  <a:gd name="connsiteX103" fmla="*/ 586940 w 868871"/>
                  <a:gd name="connsiteY103" fmla="*/ 762000 h 1136650"/>
                  <a:gd name="connsiteX104" fmla="*/ 580590 w 868871"/>
                  <a:gd name="connsiteY104" fmla="*/ 771525 h 1136650"/>
                  <a:gd name="connsiteX105" fmla="*/ 577415 w 868871"/>
                  <a:gd name="connsiteY105" fmla="*/ 781050 h 1136650"/>
                  <a:gd name="connsiteX106" fmla="*/ 571065 w 868871"/>
                  <a:gd name="connsiteY106" fmla="*/ 812800 h 1136650"/>
                  <a:gd name="connsiteX107" fmla="*/ 561540 w 868871"/>
                  <a:gd name="connsiteY107" fmla="*/ 822325 h 1136650"/>
                  <a:gd name="connsiteX108" fmla="*/ 555190 w 868871"/>
                  <a:gd name="connsiteY108" fmla="*/ 835025 h 1136650"/>
                  <a:gd name="connsiteX109" fmla="*/ 545665 w 868871"/>
                  <a:gd name="connsiteY109" fmla="*/ 847725 h 1136650"/>
                  <a:gd name="connsiteX110" fmla="*/ 532965 w 868871"/>
                  <a:gd name="connsiteY110" fmla="*/ 873125 h 1136650"/>
                  <a:gd name="connsiteX111" fmla="*/ 526615 w 868871"/>
                  <a:gd name="connsiteY111" fmla="*/ 892175 h 1136650"/>
                  <a:gd name="connsiteX112" fmla="*/ 513915 w 868871"/>
                  <a:gd name="connsiteY112" fmla="*/ 911225 h 1136650"/>
                  <a:gd name="connsiteX113" fmla="*/ 501215 w 868871"/>
                  <a:gd name="connsiteY113" fmla="*/ 939800 h 1136650"/>
                  <a:gd name="connsiteX114" fmla="*/ 494865 w 868871"/>
                  <a:gd name="connsiteY114" fmla="*/ 965200 h 1136650"/>
                  <a:gd name="connsiteX115" fmla="*/ 491690 w 868871"/>
                  <a:gd name="connsiteY115" fmla="*/ 974725 h 1136650"/>
                  <a:gd name="connsiteX116" fmla="*/ 485340 w 868871"/>
                  <a:gd name="connsiteY116" fmla="*/ 984250 h 1136650"/>
                  <a:gd name="connsiteX117" fmla="*/ 475815 w 868871"/>
                  <a:gd name="connsiteY117" fmla="*/ 1009650 h 1136650"/>
                  <a:gd name="connsiteX118" fmla="*/ 466290 w 868871"/>
                  <a:gd name="connsiteY118" fmla="*/ 1031875 h 1136650"/>
                  <a:gd name="connsiteX119" fmla="*/ 459940 w 868871"/>
                  <a:gd name="connsiteY119" fmla="*/ 1041400 h 1136650"/>
                  <a:gd name="connsiteX120" fmla="*/ 456765 w 868871"/>
                  <a:gd name="connsiteY120" fmla="*/ 1050925 h 1136650"/>
                  <a:gd name="connsiteX121" fmla="*/ 450415 w 868871"/>
                  <a:gd name="connsiteY121" fmla="*/ 1060450 h 1136650"/>
                  <a:gd name="connsiteX122" fmla="*/ 444065 w 868871"/>
                  <a:gd name="connsiteY122" fmla="*/ 1082675 h 1136650"/>
                  <a:gd name="connsiteX123" fmla="*/ 437715 w 868871"/>
                  <a:gd name="connsiteY123" fmla="*/ 1101725 h 1136650"/>
                  <a:gd name="connsiteX124" fmla="*/ 428190 w 868871"/>
                  <a:gd name="connsiteY124" fmla="*/ 1123950 h 1136650"/>
                  <a:gd name="connsiteX125" fmla="*/ 421840 w 868871"/>
                  <a:gd name="connsiteY125" fmla="*/ 1133475 h 1136650"/>
                  <a:gd name="connsiteX126" fmla="*/ 412315 w 868871"/>
                  <a:gd name="connsiteY126" fmla="*/ 1136650 h 1136650"/>
                  <a:gd name="connsiteX127" fmla="*/ 371040 w 868871"/>
                  <a:gd name="connsiteY127" fmla="*/ 1133475 h 1136650"/>
                  <a:gd name="connsiteX128" fmla="*/ 361515 w 868871"/>
                  <a:gd name="connsiteY128" fmla="*/ 1130300 h 1136650"/>
                  <a:gd name="connsiteX129" fmla="*/ 332940 w 868871"/>
                  <a:gd name="connsiteY129" fmla="*/ 1123950 h 1136650"/>
                  <a:gd name="connsiteX130" fmla="*/ 326590 w 868871"/>
                  <a:gd name="connsiteY130" fmla="*/ 1114425 h 1136650"/>
                  <a:gd name="connsiteX131" fmla="*/ 329765 w 868871"/>
                  <a:gd name="connsiteY131" fmla="*/ 1057275 h 1136650"/>
                  <a:gd name="connsiteX132" fmla="*/ 336115 w 868871"/>
                  <a:gd name="connsiteY132" fmla="*/ 1031875 h 1136650"/>
                  <a:gd name="connsiteX133" fmla="*/ 345640 w 868871"/>
                  <a:gd name="connsiteY133" fmla="*/ 1022350 h 1136650"/>
                  <a:gd name="connsiteX134" fmla="*/ 348815 w 868871"/>
                  <a:gd name="connsiteY134" fmla="*/ 1003300 h 1136650"/>
                  <a:gd name="connsiteX135" fmla="*/ 358340 w 868871"/>
                  <a:gd name="connsiteY135" fmla="*/ 971550 h 1136650"/>
                  <a:gd name="connsiteX136" fmla="*/ 367865 w 868871"/>
                  <a:gd name="connsiteY136" fmla="*/ 911225 h 1136650"/>
                  <a:gd name="connsiteX137" fmla="*/ 374215 w 868871"/>
                  <a:gd name="connsiteY137" fmla="*/ 901700 h 1136650"/>
                  <a:gd name="connsiteX138" fmla="*/ 377390 w 868871"/>
                  <a:gd name="connsiteY138" fmla="*/ 889000 h 1136650"/>
                  <a:gd name="connsiteX139" fmla="*/ 380565 w 868871"/>
                  <a:gd name="connsiteY139" fmla="*/ 879475 h 1136650"/>
                  <a:gd name="connsiteX140" fmla="*/ 383740 w 868871"/>
                  <a:gd name="connsiteY140" fmla="*/ 863600 h 1136650"/>
                  <a:gd name="connsiteX141" fmla="*/ 390090 w 868871"/>
                  <a:gd name="connsiteY141" fmla="*/ 850900 h 1136650"/>
                  <a:gd name="connsiteX142" fmla="*/ 393265 w 868871"/>
                  <a:gd name="connsiteY142" fmla="*/ 838200 h 1136650"/>
                  <a:gd name="connsiteX143" fmla="*/ 402790 w 868871"/>
                  <a:gd name="connsiteY143" fmla="*/ 819150 h 1136650"/>
                  <a:gd name="connsiteX144" fmla="*/ 409140 w 868871"/>
                  <a:gd name="connsiteY144" fmla="*/ 793750 h 1136650"/>
                  <a:gd name="connsiteX145" fmla="*/ 412315 w 868871"/>
                  <a:gd name="connsiteY145" fmla="*/ 781050 h 1136650"/>
                  <a:gd name="connsiteX146" fmla="*/ 418665 w 868871"/>
                  <a:gd name="connsiteY146" fmla="*/ 771525 h 1136650"/>
                  <a:gd name="connsiteX147" fmla="*/ 421840 w 868871"/>
                  <a:gd name="connsiteY147" fmla="*/ 749300 h 1136650"/>
                  <a:gd name="connsiteX148" fmla="*/ 425015 w 868871"/>
                  <a:gd name="connsiteY148" fmla="*/ 736600 h 1136650"/>
                  <a:gd name="connsiteX149" fmla="*/ 428190 w 868871"/>
                  <a:gd name="connsiteY149" fmla="*/ 714375 h 1136650"/>
                  <a:gd name="connsiteX150" fmla="*/ 425015 w 868871"/>
                  <a:gd name="connsiteY150" fmla="*/ 654050 h 1136650"/>
                  <a:gd name="connsiteX151" fmla="*/ 421840 w 868871"/>
                  <a:gd name="connsiteY151" fmla="*/ 644525 h 1136650"/>
                  <a:gd name="connsiteX152" fmla="*/ 415490 w 868871"/>
                  <a:gd name="connsiteY152" fmla="*/ 635000 h 1136650"/>
                  <a:gd name="connsiteX153" fmla="*/ 405965 w 868871"/>
                  <a:gd name="connsiteY153" fmla="*/ 628650 h 1136650"/>
                  <a:gd name="connsiteX154" fmla="*/ 399615 w 868871"/>
                  <a:gd name="connsiteY154" fmla="*/ 619125 h 1136650"/>
                  <a:gd name="connsiteX155" fmla="*/ 377390 w 868871"/>
                  <a:gd name="connsiteY155" fmla="*/ 609600 h 1136650"/>
                  <a:gd name="connsiteX156" fmla="*/ 361515 w 868871"/>
                  <a:gd name="connsiteY156" fmla="*/ 606425 h 1136650"/>
                  <a:gd name="connsiteX157" fmla="*/ 332940 w 868871"/>
                  <a:gd name="connsiteY157" fmla="*/ 609600 h 1136650"/>
                  <a:gd name="connsiteX158" fmla="*/ 313890 w 868871"/>
                  <a:gd name="connsiteY158" fmla="*/ 628650 h 1136650"/>
                  <a:gd name="connsiteX159" fmla="*/ 304365 w 868871"/>
                  <a:gd name="connsiteY159" fmla="*/ 647700 h 1136650"/>
                  <a:gd name="connsiteX160" fmla="*/ 291665 w 868871"/>
                  <a:gd name="connsiteY160" fmla="*/ 666750 h 1136650"/>
                  <a:gd name="connsiteX161" fmla="*/ 288490 w 868871"/>
                  <a:gd name="connsiteY161" fmla="*/ 676275 h 1136650"/>
                  <a:gd name="connsiteX162" fmla="*/ 275790 w 868871"/>
                  <a:gd name="connsiteY162" fmla="*/ 695325 h 1136650"/>
                  <a:gd name="connsiteX163" fmla="*/ 272615 w 868871"/>
                  <a:gd name="connsiteY163" fmla="*/ 711200 h 1136650"/>
                  <a:gd name="connsiteX164" fmla="*/ 259915 w 868871"/>
                  <a:gd name="connsiteY164" fmla="*/ 739775 h 1136650"/>
                  <a:gd name="connsiteX165" fmla="*/ 253565 w 868871"/>
                  <a:gd name="connsiteY165" fmla="*/ 768350 h 1136650"/>
                  <a:gd name="connsiteX166" fmla="*/ 240865 w 868871"/>
                  <a:gd name="connsiteY166" fmla="*/ 828675 h 1136650"/>
                  <a:gd name="connsiteX167" fmla="*/ 231340 w 868871"/>
                  <a:gd name="connsiteY167" fmla="*/ 847725 h 1136650"/>
                  <a:gd name="connsiteX168" fmla="*/ 205940 w 868871"/>
                  <a:gd name="connsiteY168" fmla="*/ 857250 h 1136650"/>
                  <a:gd name="connsiteX169" fmla="*/ 177365 w 868871"/>
                  <a:gd name="connsiteY169" fmla="*/ 873125 h 1136650"/>
                  <a:gd name="connsiteX170" fmla="*/ 164665 w 868871"/>
                  <a:gd name="connsiteY170" fmla="*/ 876300 h 1136650"/>
                  <a:gd name="connsiteX171" fmla="*/ 136090 w 868871"/>
                  <a:gd name="connsiteY171" fmla="*/ 892175 h 1136650"/>
                  <a:gd name="connsiteX172" fmla="*/ 113865 w 868871"/>
                  <a:gd name="connsiteY172" fmla="*/ 904875 h 1136650"/>
                  <a:gd name="connsiteX173" fmla="*/ 104340 w 868871"/>
                  <a:gd name="connsiteY173" fmla="*/ 911225 h 1136650"/>
                  <a:gd name="connsiteX174" fmla="*/ 78940 w 868871"/>
                  <a:gd name="connsiteY174" fmla="*/ 917575 h 1136650"/>
                  <a:gd name="connsiteX175" fmla="*/ 66240 w 868871"/>
                  <a:gd name="connsiteY175" fmla="*/ 923925 h 1136650"/>
                  <a:gd name="connsiteX176" fmla="*/ 56715 w 868871"/>
                  <a:gd name="connsiteY176" fmla="*/ 930275 h 1136650"/>
                  <a:gd name="connsiteX177" fmla="*/ 2740 w 868871"/>
                  <a:gd name="connsiteY177" fmla="*/ 92075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868871" h="1136650">
                    <a:moveTo>
                      <a:pt x="2740" y="920750"/>
                    </a:moveTo>
                    <a:cubicBezTo>
                      <a:pt x="-5197" y="916517"/>
                      <a:pt x="6361" y="909878"/>
                      <a:pt x="9090" y="904875"/>
                    </a:cubicBezTo>
                    <a:cubicBezTo>
                      <a:pt x="19201" y="886339"/>
                      <a:pt x="23003" y="884612"/>
                      <a:pt x="37665" y="869950"/>
                    </a:cubicBezTo>
                    <a:cubicBezTo>
                      <a:pt x="45297" y="847055"/>
                      <a:pt x="41189" y="854787"/>
                      <a:pt x="53540" y="835025"/>
                    </a:cubicBezTo>
                    <a:cubicBezTo>
                      <a:pt x="55562" y="831789"/>
                      <a:pt x="57407" y="828397"/>
                      <a:pt x="59890" y="825500"/>
                    </a:cubicBezTo>
                    <a:cubicBezTo>
                      <a:pt x="63786" y="820954"/>
                      <a:pt x="68998" y="817589"/>
                      <a:pt x="72590" y="812800"/>
                    </a:cubicBezTo>
                    <a:cubicBezTo>
                      <a:pt x="75430" y="809014"/>
                      <a:pt x="76641" y="804237"/>
                      <a:pt x="78940" y="800100"/>
                    </a:cubicBezTo>
                    <a:cubicBezTo>
                      <a:pt x="100903" y="760567"/>
                      <a:pt x="75598" y="809958"/>
                      <a:pt x="97990" y="765175"/>
                    </a:cubicBezTo>
                    <a:cubicBezTo>
                      <a:pt x="99048" y="759883"/>
                      <a:pt x="99745" y="754506"/>
                      <a:pt x="101165" y="749300"/>
                    </a:cubicBezTo>
                    <a:cubicBezTo>
                      <a:pt x="102926" y="742842"/>
                      <a:pt x="105965" y="736761"/>
                      <a:pt x="107515" y="730250"/>
                    </a:cubicBezTo>
                    <a:cubicBezTo>
                      <a:pt x="111265" y="714501"/>
                      <a:pt x="117040" y="682625"/>
                      <a:pt x="117040" y="682625"/>
                    </a:cubicBezTo>
                    <a:cubicBezTo>
                      <a:pt x="118098" y="668867"/>
                      <a:pt x="118503" y="655042"/>
                      <a:pt x="120215" y="641350"/>
                    </a:cubicBezTo>
                    <a:cubicBezTo>
                      <a:pt x="120630" y="638029"/>
                      <a:pt x="122734" y="635107"/>
                      <a:pt x="123390" y="631825"/>
                    </a:cubicBezTo>
                    <a:cubicBezTo>
                      <a:pt x="128310" y="607227"/>
                      <a:pt x="124093" y="615725"/>
                      <a:pt x="129740" y="596900"/>
                    </a:cubicBezTo>
                    <a:cubicBezTo>
                      <a:pt x="131663" y="590489"/>
                      <a:pt x="131357" y="582583"/>
                      <a:pt x="136090" y="577850"/>
                    </a:cubicBezTo>
                    <a:lnTo>
                      <a:pt x="145615" y="568325"/>
                    </a:lnTo>
                    <a:cubicBezTo>
                      <a:pt x="148947" y="558330"/>
                      <a:pt x="149573" y="557263"/>
                      <a:pt x="151965" y="546100"/>
                    </a:cubicBezTo>
                    <a:cubicBezTo>
                      <a:pt x="154226" y="535547"/>
                      <a:pt x="152328" y="523330"/>
                      <a:pt x="158315" y="514350"/>
                    </a:cubicBezTo>
                    <a:lnTo>
                      <a:pt x="164665" y="504825"/>
                    </a:lnTo>
                    <a:cubicBezTo>
                      <a:pt x="165469" y="500805"/>
                      <a:pt x="168011" y="484682"/>
                      <a:pt x="171015" y="479425"/>
                    </a:cubicBezTo>
                    <a:cubicBezTo>
                      <a:pt x="173640" y="474831"/>
                      <a:pt x="177464" y="471031"/>
                      <a:pt x="180540" y="466725"/>
                    </a:cubicBezTo>
                    <a:cubicBezTo>
                      <a:pt x="182758" y="463620"/>
                      <a:pt x="184192" y="459898"/>
                      <a:pt x="186890" y="457200"/>
                    </a:cubicBezTo>
                    <a:cubicBezTo>
                      <a:pt x="189588" y="454502"/>
                      <a:pt x="193240" y="452967"/>
                      <a:pt x="196415" y="450850"/>
                    </a:cubicBezTo>
                    <a:cubicBezTo>
                      <a:pt x="197473" y="447675"/>
                      <a:pt x="197499" y="443938"/>
                      <a:pt x="199590" y="441325"/>
                    </a:cubicBezTo>
                    <a:cubicBezTo>
                      <a:pt x="204066" y="435730"/>
                      <a:pt x="212365" y="433892"/>
                      <a:pt x="218640" y="431800"/>
                    </a:cubicBezTo>
                    <a:cubicBezTo>
                      <a:pt x="221815" y="428625"/>
                      <a:pt x="225290" y="425724"/>
                      <a:pt x="228165" y="422275"/>
                    </a:cubicBezTo>
                    <a:cubicBezTo>
                      <a:pt x="250267" y="395753"/>
                      <a:pt x="216213" y="431052"/>
                      <a:pt x="244040" y="403225"/>
                    </a:cubicBezTo>
                    <a:cubicBezTo>
                      <a:pt x="246622" y="395478"/>
                      <a:pt x="247410" y="390330"/>
                      <a:pt x="253565" y="384175"/>
                    </a:cubicBezTo>
                    <a:cubicBezTo>
                      <a:pt x="256263" y="381477"/>
                      <a:pt x="259915" y="379942"/>
                      <a:pt x="263090" y="377825"/>
                    </a:cubicBezTo>
                    <a:cubicBezTo>
                      <a:pt x="269271" y="359282"/>
                      <a:pt x="261429" y="376311"/>
                      <a:pt x="275790" y="361950"/>
                    </a:cubicBezTo>
                    <a:cubicBezTo>
                      <a:pt x="278488" y="359252"/>
                      <a:pt x="279697" y="355356"/>
                      <a:pt x="282140" y="352425"/>
                    </a:cubicBezTo>
                    <a:cubicBezTo>
                      <a:pt x="291334" y="341392"/>
                      <a:pt x="291525" y="342970"/>
                      <a:pt x="304365" y="336550"/>
                    </a:cubicBezTo>
                    <a:cubicBezTo>
                      <a:pt x="310715" y="328083"/>
                      <a:pt x="320068" y="321190"/>
                      <a:pt x="323415" y="311150"/>
                    </a:cubicBezTo>
                    <a:cubicBezTo>
                      <a:pt x="324473" y="307975"/>
                      <a:pt x="324645" y="304348"/>
                      <a:pt x="326590" y="301625"/>
                    </a:cubicBezTo>
                    <a:cubicBezTo>
                      <a:pt x="330070" y="296753"/>
                      <a:pt x="335057" y="293158"/>
                      <a:pt x="339290" y="288925"/>
                    </a:cubicBezTo>
                    <a:cubicBezTo>
                      <a:pt x="341584" y="282044"/>
                      <a:pt x="344331" y="272305"/>
                      <a:pt x="348815" y="266700"/>
                    </a:cubicBezTo>
                    <a:cubicBezTo>
                      <a:pt x="354425" y="259688"/>
                      <a:pt x="363849" y="255682"/>
                      <a:pt x="367865" y="247650"/>
                    </a:cubicBezTo>
                    <a:cubicBezTo>
                      <a:pt x="369982" y="243417"/>
                      <a:pt x="371867" y="239059"/>
                      <a:pt x="374215" y="234950"/>
                    </a:cubicBezTo>
                    <a:cubicBezTo>
                      <a:pt x="376108" y="231637"/>
                      <a:pt x="378858" y="228838"/>
                      <a:pt x="380565" y="225425"/>
                    </a:cubicBezTo>
                    <a:cubicBezTo>
                      <a:pt x="382062" y="222432"/>
                      <a:pt x="381373" y="218267"/>
                      <a:pt x="383740" y="215900"/>
                    </a:cubicBezTo>
                    <a:cubicBezTo>
                      <a:pt x="387087" y="212553"/>
                      <a:pt x="392331" y="211898"/>
                      <a:pt x="396440" y="209550"/>
                    </a:cubicBezTo>
                    <a:cubicBezTo>
                      <a:pt x="399753" y="207657"/>
                      <a:pt x="402860" y="205418"/>
                      <a:pt x="405965" y="203200"/>
                    </a:cubicBezTo>
                    <a:cubicBezTo>
                      <a:pt x="410271" y="200124"/>
                      <a:pt x="414647" y="197119"/>
                      <a:pt x="418665" y="193675"/>
                    </a:cubicBezTo>
                    <a:cubicBezTo>
                      <a:pt x="422074" y="190753"/>
                      <a:pt x="424454" y="186641"/>
                      <a:pt x="428190" y="184150"/>
                    </a:cubicBezTo>
                    <a:cubicBezTo>
                      <a:pt x="430975" y="182294"/>
                      <a:pt x="434540" y="182033"/>
                      <a:pt x="437715" y="180975"/>
                    </a:cubicBezTo>
                    <a:cubicBezTo>
                      <a:pt x="452560" y="166130"/>
                      <a:pt x="442075" y="175075"/>
                      <a:pt x="463115" y="161925"/>
                    </a:cubicBezTo>
                    <a:cubicBezTo>
                      <a:pt x="466351" y="159903"/>
                      <a:pt x="469535" y="157793"/>
                      <a:pt x="472640" y="155575"/>
                    </a:cubicBezTo>
                    <a:cubicBezTo>
                      <a:pt x="476946" y="152499"/>
                      <a:pt x="480607" y="148417"/>
                      <a:pt x="485340" y="146050"/>
                    </a:cubicBezTo>
                    <a:cubicBezTo>
                      <a:pt x="489243" y="144099"/>
                      <a:pt x="493807" y="143933"/>
                      <a:pt x="498040" y="142875"/>
                    </a:cubicBezTo>
                    <a:cubicBezTo>
                      <a:pt x="499098" y="139700"/>
                      <a:pt x="498848" y="135717"/>
                      <a:pt x="501215" y="133350"/>
                    </a:cubicBezTo>
                    <a:cubicBezTo>
                      <a:pt x="503582" y="130983"/>
                      <a:pt x="507747" y="131672"/>
                      <a:pt x="510740" y="130175"/>
                    </a:cubicBezTo>
                    <a:cubicBezTo>
                      <a:pt x="531515" y="119787"/>
                      <a:pt x="508724" y="128344"/>
                      <a:pt x="529790" y="114300"/>
                    </a:cubicBezTo>
                    <a:cubicBezTo>
                      <a:pt x="532575" y="112444"/>
                      <a:pt x="536140" y="112183"/>
                      <a:pt x="539315" y="111125"/>
                    </a:cubicBezTo>
                    <a:cubicBezTo>
                      <a:pt x="541432" y="107950"/>
                      <a:pt x="542490" y="103717"/>
                      <a:pt x="545665" y="101600"/>
                    </a:cubicBezTo>
                    <a:cubicBezTo>
                      <a:pt x="589533" y="72355"/>
                      <a:pt x="525636" y="127408"/>
                      <a:pt x="571065" y="92075"/>
                    </a:cubicBezTo>
                    <a:cubicBezTo>
                      <a:pt x="576972" y="87481"/>
                      <a:pt x="581096" y="80875"/>
                      <a:pt x="586940" y="76200"/>
                    </a:cubicBezTo>
                    <a:cubicBezTo>
                      <a:pt x="600608" y="65265"/>
                      <a:pt x="602740" y="66690"/>
                      <a:pt x="618690" y="63500"/>
                    </a:cubicBezTo>
                    <a:cubicBezTo>
                      <a:pt x="631147" y="54157"/>
                      <a:pt x="628217" y="54263"/>
                      <a:pt x="640915" y="50800"/>
                    </a:cubicBezTo>
                    <a:cubicBezTo>
                      <a:pt x="649335" y="48504"/>
                      <a:pt x="666315" y="44450"/>
                      <a:pt x="666315" y="44450"/>
                    </a:cubicBezTo>
                    <a:cubicBezTo>
                      <a:pt x="669490" y="42333"/>
                      <a:pt x="672427" y="39807"/>
                      <a:pt x="675840" y="38100"/>
                    </a:cubicBezTo>
                    <a:cubicBezTo>
                      <a:pt x="680938" y="35551"/>
                      <a:pt x="686882" y="34771"/>
                      <a:pt x="691715" y="31750"/>
                    </a:cubicBezTo>
                    <a:cubicBezTo>
                      <a:pt x="708359" y="21347"/>
                      <a:pt x="693747" y="23169"/>
                      <a:pt x="710765" y="15875"/>
                    </a:cubicBezTo>
                    <a:cubicBezTo>
                      <a:pt x="714776" y="14156"/>
                      <a:pt x="719269" y="13899"/>
                      <a:pt x="723465" y="12700"/>
                    </a:cubicBezTo>
                    <a:cubicBezTo>
                      <a:pt x="726683" y="11781"/>
                      <a:pt x="729743" y="10337"/>
                      <a:pt x="732990" y="9525"/>
                    </a:cubicBezTo>
                    <a:cubicBezTo>
                      <a:pt x="744390" y="6675"/>
                      <a:pt x="784340" y="437"/>
                      <a:pt x="786965" y="0"/>
                    </a:cubicBezTo>
                    <a:cubicBezTo>
                      <a:pt x="793315" y="1058"/>
                      <a:pt x="799702" y="1912"/>
                      <a:pt x="806015" y="3175"/>
                    </a:cubicBezTo>
                    <a:cubicBezTo>
                      <a:pt x="810294" y="4031"/>
                      <a:pt x="815402" y="3510"/>
                      <a:pt x="818715" y="6350"/>
                    </a:cubicBezTo>
                    <a:cubicBezTo>
                      <a:pt x="825908" y="12516"/>
                      <a:pt x="832553" y="33127"/>
                      <a:pt x="834590" y="41275"/>
                    </a:cubicBezTo>
                    <a:cubicBezTo>
                      <a:pt x="835648" y="45508"/>
                      <a:pt x="835344" y="50344"/>
                      <a:pt x="837765" y="53975"/>
                    </a:cubicBezTo>
                    <a:cubicBezTo>
                      <a:pt x="839882" y="57150"/>
                      <a:pt x="844115" y="58208"/>
                      <a:pt x="847290" y="60325"/>
                    </a:cubicBezTo>
                    <a:cubicBezTo>
                      <a:pt x="848348" y="63500"/>
                      <a:pt x="849546" y="66632"/>
                      <a:pt x="850465" y="69850"/>
                    </a:cubicBezTo>
                    <a:cubicBezTo>
                      <a:pt x="851664" y="74046"/>
                      <a:pt x="851475" y="78761"/>
                      <a:pt x="853640" y="82550"/>
                    </a:cubicBezTo>
                    <a:cubicBezTo>
                      <a:pt x="855868" y="86449"/>
                      <a:pt x="859990" y="88900"/>
                      <a:pt x="863165" y="92075"/>
                    </a:cubicBezTo>
                    <a:cubicBezTo>
                      <a:pt x="872689" y="130173"/>
                      <a:pt x="868586" y="108726"/>
                      <a:pt x="863165" y="187325"/>
                    </a:cubicBezTo>
                    <a:cubicBezTo>
                      <a:pt x="862935" y="190664"/>
                      <a:pt x="860909" y="193632"/>
                      <a:pt x="859990" y="196850"/>
                    </a:cubicBezTo>
                    <a:cubicBezTo>
                      <a:pt x="858634" y="201597"/>
                      <a:pt x="856178" y="214000"/>
                      <a:pt x="853640" y="219075"/>
                    </a:cubicBezTo>
                    <a:cubicBezTo>
                      <a:pt x="851933" y="222488"/>
                      <a:pt x="849407" y="225425"/>
                      <a:pt x="847290" y="228600"/>
                    </a:cubicBezTo>
                    <a:cubicBezTo>
                      <a:pt x="846137" y="237820"/>
                      <a:pt x="844873" y="256211"/>
                      <a:pt x="840940" y="266700"/>
                    </a:cubicBezTo>
                    <a:cubicBezTo>
                      <a:pt x="839278" y="271132"/>
                      <a:pt x="837025" y="275341"/>
                      <a:pt x="834590" y="279400"/>
                    </a:cubicBezTo>
                    <a:cubicBezTo>
                      <a:pt x="830663" y="285944"/>
                      <a:pt x="824303" y="291210"/>
                      <a:pt x="821890" y="298450"/>
                    </a:cubicBezTo>
                    <a:cubicBezTo>
                      <a:pt x="820832" y="301625"/>
                      <a:pt x="819634" y="304757"/>
                      <a:pt x="818715" y="307975"/>
                    </a:cubicBezTo>
                    <a:cubicBezTo>
                      <a:pt x="817516" y="312171"/>
                      <a:pt x="817072" y="316589"/>
                      <a:pt x="815540" y="320675"/>
                    </a:cubicBezTo>
                    <a:cubicBezTo>
                      <a:pt x="813878" y="325107"/>
                      <a:pt x="811307" y="329142"/>
                      <a:pt x="809190" y="333375"/>
                    </a:cubicBezTo>
                    <a:cubicBezTo>
                      <a:pt x="808132" y="343958"/>
                      <a:pt x="806574" y="354504"/>
                      <a:pt x="806015" y="365125"/>
                    </a:cubicBezTo>
                    <a:cubicBezTo>
                      <a:pt x="804457" y="394736"/>
                      <a:pt x="805446" y="424488"/>
                      <a:pt x="802840" y="454025"/>
                    </a:cubicBezTo>
                    <a:cubicBezTo>
                      <a:pt x="802252" y="460693"/>
                      <a:pt x="798413" y="466664"/>
                      <a:pt x="796490" y="473075"/>
                    </a:cubicBezTo>
                    <a:cubicBezTo>
                      <a:pt x="782095" y="521059"/>
                      <a:pt x="809416" y="437473"/>
                      <a:pt x="786965" y="504825"/>
                    </a:cubicBezTo>
                    <a:cubicBezTo>
                      <a:pt x="785907" y="508000"/>
                      <a:pt x="786157" y="511983"/>
                      <a:pt x="783790" y="514350"/>
                    </a:cubicBezTo>
                    <a:cubicBezTo>
                      <a:pt x="780615" y="517525"/>
                      <a:pt x="776959" y="520283"/>
                      <a:pt x="774265" y="523875"/>
                    </a:cubicBezTo>
                    <a:cubicBezTo>
                      <a:pt x="770562" y="528812"/>
                      <a:pt x="768011" y="534517"/>
                      <a:pt x="764740" y="539750"/>
                    </a:cubicBezTo>
                    <a:cubicBezTo>
                      <a:pt x="762718" y="542986"/>
                      <a:pt x="761088" y="546577"/>
                      <a:pt x="758390" y="549275"/>
                    </a:cubicBezTo>
                    <a:cubicBezTo>
                      <a:pt x="755692" y="551973"/>
                      <a:pt x="752040" y="553508"/>
                      <a:pt x="748865" y="555625"/>
                    </a:cubicBezTo>
                    <a:cubicBezTo>
                      <a:pt x="747847" y="558679"/>
                      <a:pt x="738926" y="586684"/>
                      <a:pt x="736165" y="590550"/>
                    </a:cubicBezTo>
                    <a:cubicBezTo>
                      <a:pt x="733947" y="593655"/>
                      <a:pt x="729815" y="594783"/>
                      <a:pt x="726640" y="596900"/>
                    </a:cubicBezTo>
                    <a:cubicBezTo>
                      <a:pt x="724523" y="601133"/>
                      <a:pt x="723320" y="605964"/>
                      <a:pt x="720290" y="609600"/>
                    </a:cubicBezTo>
                    <a:cubicBezTo>
                      <a:pt x="717847" y="612531"/>
                      <a:pt x="713662" y="613467"/>
                      <a:pt x="710765" y="615950"/>
                    </a:cubicBezTo>
                    <a:cubicBezTo>
                      <a:pt x="706219" y="619846"/>
                      <a:pt x="701741" y="623924"/>
                      <a:pt x="698065" y="628650"/>
                    </a:cubicBezTo>
                    <a:cubicBezTo>
                      <a:pt x="679507" y="652510"/>
                      <a:pt x="698046" y="638188"/>
                      <a:pt x="679015" y="650875"/>
                    </a:cubicBezTo>
                    <a:cubicBezTo>
                      <a:pt x="675409" y="656283"/>
                      <a:pt x="667078" y="669162"/>
                      <a:pt x="663140" y="673100"/>
                    </a:cubicBezTo>
                    <a:cubicBezTo>
                      <a:pt x="647006" y="689234"/>
                      <a:pt x="659694" y="668169"/>
                      <a:pt x="644090" y="688975"/>
                    </a:cubicBezTo>
                    <a:cubicBezTo>
                      <a:pt x="629094" y="708969"/>
                      <a:pt x="642453" y="702221"/>
                      <a:pt x="625040" y="708025"/>
                    </a:cubicBezTo>
                    <a:cubicBezTo>
                      <a:pt x="606964" y="744177"/>
                      <a:pt x="630706" y="701944"/>
                      <a:pt x="609165" y="727075"/>
                    </a:cubicBezTo>
                    <a:cubicBezTo>
                      <a:pt x="605149" y="731760"/>
                      <a:pt x="602953" y="737744"/>
                      <a:pt x="599640" y="742950"/>
                    </a:cubicBezTo>
                    <a:cubicBezTo>
                      <a:pt x="595543" y="749389"/>
                      <a:pt x="591173" y="755650"/>
                      <a:pt x="586940" y="762000"/>
                    </a:cubicBezTo>
                    <a:cubicBezTo>
                      <a:pt x="584823" y="765175"/>
                      <a:pt x="581797" y="767905"/>
                      <a:pt x="580590" y="771525"/>
                    </a:cubicBezTo>
                    <a:lnTo>
                      <a:pt x="577415" y="781050"/>
                    </a:lnTo>
                    <a:cubicBezTo>
                      <a:pt x="577146" y="782932"/>
                      <a:pt x="575095" y="806755"/>
                      <a:pt x="571065" y="812800"/>
                    </a:cubicBezTo>
                    <a:cubicBezTo>
                      <a:pt x="568574" y="816536"/>
                      <a:pt x="564150" y="818671"/>
                      <a:pt x="561540" y="822325"/>
                    </a:cubicBezTo>
                    <a:cubicBezTo>
                      <a:pt x="558789" y="826176"/>
                      <a:pt x="557698" y="831011"/>
                      <a:pt x="555190" y="835025"/>
                    </a:cubicBezTo>
                    <a:cubicBezTo>
                      <a:pt x="552385" y="839512"/>
                      <a:pt x="548840" y="843492"/>
                      <a:pt x="545665" y="847725"/>
                    </a:cubicBezTo>
                    <a:cubicBezTo>
                      <a:pt x="537869" y="878910"/>
                      <a:pt x="549156" y="840743"/>
                      <a:pt x="532965" y="873125"/>
                    </a:cubicBezTo>
                    <a:cubicBezTo>
                      <a:pt x="529972" y="879112"/>
                      <a:pt x="530328" y="886606"/>
                      <a:pt x="526615" y="892175"/>
                    </a:cubicBezTo>
                    <a:cubicBezTo>
                      <a:pt x="522382" y="898525"/>
                      <a:pt x="516328" y="903985"/>
                      <a:pt x="513915" y="911225"/>
                    </a:cubicBezTo>
                    <a:cubicBezTo>
                      <a:pt x="506358" y="933895"/>
                      <a:pt x="511278" y="924706"/>
                      <a:pt x="501215" y="939800"/>
                    </a:cubicBezTo>
                    <a:cubicBezTo>
                      <a:pt x="499098" y="948267"/>
                      <a:pt x="497625" y="956921"/>
                      <a:pt x="494865" y="965200"/>
                    </a:cubicBezTo>
                    <a:cubicBezTo>
                      <a:pt x="493807" y="968375"/>
                      <a:pt x="493187" y="971732"/>
                      <a:pt x="491690" y="974725"/>
                    </a:cubicBezTo>
                    <a:cubicBezTo>
                      <a:pt x="489983" y="978138"/>
                      <a:pt x="487457" y="981075"/>
                      <a:pt x="485340" y="984250"/>
                    </a:cubicBezTo>
                    <a:cubicBezTo>
                      <a:pt x="479486" y="1007665"/>
                      <a:pt x="485777" y="986406"/>
                      <a:pt x="475815" y="1009650"/>
                    </a:cubicBezTo>
                    <a:cubicBezTo>
                      <a:pt x="468182" y="1027460"/>
                      <a:pt x="478324" y="1010815"/>
                      <a:pt x="466290" y="1031875"/>
                    </a:cubicBezTo>
                    <a:cubicBezTo>
                      <a:pt x="464397" y="1035188"/>
                      <a:pt x="461647" y="1037987"/>
                      <a:pt x="459940" y="1041400"/>
                    </a:cubicBezTo>
                    <a:cubicBezTo>
                      <a:pt x="458443" y="1044393"/>
                      <a:pt x="458262" y="1047932"/>
                      <a:pt x="456765" y="1050925"/>
                    </a:cubicBezTo>
                    <a:cubicBezTo>
                      <a:pt x="455058" y="1054338"/>
                      <a:pt x="452122" y="1057037"/>
                      <a:pt x="450415" y="1060450"/>
                    </a:cubicBezTo>
                    <a:cubicBezTo>
                      <a:pt x="447747" y="1065785"/>
                      <a:pt x="445591" y="1077589"/>
                      <a:pt x="444065" y="1082675"/>
                    </a:cubicBezTo>
                    <a:cubicBezTo>
                      <a:pt x="442142" y="1089086"/>
                      <a:pt x="439832" y="1095375"/>
                      <a:pt x="437715" y="1101725"/>
                    </a:cubicBezTo>
                    <a:cubicBezTo>
                      <a:pt x="434153" y="1112411"/>
                      <a:pt x="434467" y="1112965"/>
                      <a:pt x="428190" y="1123950"/>
                    </a:cubicBezTo>
                    <a:cubicBezTo>
                      <a:pt x="426297" y="1127263"/>
                      <a:pt x="424820" y="1131091"/>
                      <a:pt x="421840" y="1133475"/>
                    </a:cubicBezTo>
                    <a:cubicBezTo>
                      <a:pt x="419227" y="1135566"/>
                      <a:pt x="415490" y="1135592"/>
                      <a:pt x="412315" y="1136650"/>
                    </a:cubicBezTo>
                    <a:cubicBezTo>
                      <a:pt x="398557" y="1135592"/>
                      <a:pt x="384732" y="1135187"/>
                      <a:pt x="371040" y="1133475"/>
                    </a:cubicBezTo>
                    <a:cubicBezTo>
                      <a:pt x="367719" y="1133060"/>
                      <a:pt x="364782" y="1131026"/>
                      <a:pt x="361515" y="1130300"/>
                    </a:cubicBezTo>
                    <a:cubicBezTo>
                      <a:pt x="327988" y="1122850"/>
                      <a:pt x="354382" y="1131097"/>
                      <a:pt x="332940" y="1123950"/>
                    </a:cubicBezTo>
                    <a:cubicBezTo>
                      <a:pt x="330823" y="1120775"/>
                      <a:pt x="328297" y="1117838"/>
                      <a:pt x="326590" y="1114425"/>
                    </a:cubicBezTo>
                    <a:cubicBezTo>
                      <a:pt x="317536" y="1096317"/>
                      <a:pt x="326869" y="1076581"/>
                      <a:pt x="329765" y="1057275"/>
                    </a:cubicBezTo>
                    <a:cubicBezTo>
                      <a:pt x="330075" y="1055207"/>
                      <a:pt x="333417" y="1035922"/>
                      <a:pt x="336115" y="1031875"/>
                    </a:cubicBezTo>
                    <a:cubicBezTo>
                      <a:pt x="338606" y="1028139"/>
                      <a:pt x="342465" y="1025525"/>
                      <a:pt x="345640" y="1022350"/>
                    </a:cubicBezTo>
                    <a:cubicBezTo>
                      <a:pt x="346698" y="1016000"/>
                      <a:pt x="347121" y="1009511"/>
                      <a:pt x="348815" y="1003300"/>
                    </a:cubicBezTo>
                    <a:cubicBezTo>
                      <a:pt x="364479" y="945865"/>
                      <a:pt x="347126" y="1027621"/>
                      <a:pt x="358340" y="971550"/>
                    </a:cubicBezTo>
                    <a:cubicBezTo>
                      <a:pt x="359147" y="961053"/>
                      <a:pt x="358549" y="925199"/>
                      <a:pt x="367865" y="911225"/>
                    </a:cubicBezTo>
                    <a:lnTo>
                      <a:pt x="374215" y="901700"/>
                    </a:lnTo>
                    <a:cubicBezTo>
                      <a:pt x="375273" y="897467"/>
                      <a:pt x="376191" y="893196"/>
                      <a:pt x="377390" y="889000"/>
                    </a:cubicBezTo>
                    <a:cubicBezTo>
                      <a:pt x="378309" y="885782"/>
                      <a:pt x="379753" y="882722"/>
                      <a:pt x="380565" y="879475"/>
                    </a:cubicBezTo>
                    <a:cubicBezTo>
                      <a:pt x="381874" y="874240"/>
                      <a:pt x="382033" y="868720"/>
                      <a:pt x="383740" y="863600"/>
                    </a:cubicBezTo>
                    <a:cubicBezTo>
                      <a:pt x="385237" y="859110"/>
                      <a:pt x="388428" y="855332"/>
                      <a:pt x="390090" y="850900"/>
                    </a:cubicBezTo>
                    <a:cubicBezTo>
                      <a:pt x="391622" y="846814"/>
                      <a:pt x="391546" y="842211"/>
                      <a:pt x="393265" y="838200"/>
                    </a:cubicBezTo>
                    <a:cubicBezTo>
                      <a:pt x="404103" y="812912"/>
                      <a:pt x="396101" y="843677"/>
                      <a:pt x="402790" y="819150"/>
                    </a:cubicBezTo>
                    <a:cubicBezTo>
                      <a:pt x="405086" y="810730"/>
                      <a:pt x="407023" y="802217"/>
                      <a:pt x="409140" y="793750"/>
                    </a:cubicBezTo>
                    <a:cubicBezTo>
                      <a:pt x="410198" y="789517"/>
                      <a:pt x="409894" y="784681"/>
                      <a:pt x="412315" y="781050"/>
                    </a:cubicBezTo>
                    <a:lnTo>
                      <a:pt x="418665" y="771525"/>
                    </a:lnTo>
                    <a:cubicBezTo>
                      <a:pt x="419723" y="764117"/>
                      <a:pt x="420501" y="756663"/>
                      <a:pt x="421840" y="749300"/>
                    </a:cubicBezTo>
                    <a:cubicBezTo>
                      <a:pt x="422621" y="745007"/>
                      <a:pt x="424234" y="740893"/>
                      <a:pt x="425015" y="736600"/>
                    </a:cubicBezTo>
                    <a:cubicBezTo>
                      <a:pt x="426354" y="729237"/>
                      <a:pt x="427132" y="721783"/>
                      <a:pt x="428190" y="714375"/>
                    </a:cubicBezTo>
                    <a:cubicBezTo>
                      <a:pt x="427132" y="694267"/>
                      <a:pt x="426838" y="674103"/>
                      <a:pt x="425015" y="654050"/>
                    </a:cubicBezTo>
                    <a:cubicBezTo>
                      <a:pt x="424712" y="650717"/>
                      <a:pt x="423337" y="647518"/>
                      <a:pt x="421840" y="644525"/>
                    </a:cubicBezTo>
                    <a:cubicBezTo>
                      <a:pt x="420133" y="641112"/>
                      <a:pt x="418188" y="637698"/>
                      <a:pt x="415490" y="635000"/>
                    </a:cubicBezTo>
                    <a:cubicBezTo>
                      <a:pt x="412792" y="632302"/>
                      <a:pt x="409140" y="630767"/>
                      <a:pt x="405965" y="628650"/>
                    </a:cubicBezTo>
                    <a:cubicBezTo>
                      <a:pt x="403848" y="625475"/>
                      <a:pt x="402313" y="621823"/>
                      <a:pt x="399615" y="619125"/>
                    </a:cubicBezTo>
                    <a:cubicBezTo>
                      <a:pt x="392610" y="612120"/>
                      <a:pt x="386759" y="611682"/>
                      <a:pt x="377390" y="609600"/>
                    </a:cubicBezTo>
                    <a:cubicBezTo>
                      <a:pt x="372122" y="608429"/>
                      <a:pt x="366807" y="607483"/>
                      <a:pt x="361515" y="606425"/>
                    </a:cubicBezTo>
                    <a:cubicBezTo>
                      <a:pt x="351990" y="607483"/>
                      <a:pt x="341625" y="605547"/>
                      <a:pt x="332940" y="609600"/>
                    </a:cubicBezTo>
                    <a:cubicBezTo>
                      <a:pt x="324802" y="613398"/>
                      <a:pt x="313890" y="628650"/>
                      <a:pt x="313890" y="628650"/>
                    </a:cubicBezTo>
                    <a:cubicBezTo>
                      <a:pt x="305910" y="652591"/>
                      <a:pt x="316675" y="623081"/>
                      <a:pt x="304365" y="647700"/>
                    </a:cubicBezTo>
                    <a:cubicBezTo>
                      <a:pt x="295175" y="666080"/>
                      <a:pt x="309721" y="648694"/>
                      <a:pt x="291665" y="666750"/>
                    </a:cubicBezTo>
                    <a:cubicBezTo>
                      <a:pt x="290607" y="669925"/>
                      <a:pt x="290115" y="673349"/>
                      <a:pt x="288490" y="676275"/>
                    </a:cubicBezTo>
                    <a:cubicBezTo>
                      <a:pt x="284784" y="682946"/>
                      <a:pt x="275790" y="695325"/>
                      <a:pt x="275790" y="695325"/>
                    </a:cubicBezTo>
                    <a:cubicBezTo>
                      <a:pt x="274732" y="700617"/>
                      <a:pt x="274510" y="706147"/>
                      <a:pt x="272615" y="711200"/>
                    </a:cubicBezTo>
                    <a:cubicBezTo>
                      <a:pt x="262907" y="737087"/>
                      <a:pt x="266849" y="698173"/>
                      <a:pt x="259915" y="739775"/>
                    </a:cubicBezTo>
                    <a:cubicBezTo>
                      <a:pt x="256190" y="762126"/>
                      <a:pt x="258776" y="752718"/>
                      <a:pt x="253565" y="768350"/>
                    </a:cubicBezTo>
                    <a:cubicBezTo>
                      <a:pt x="245206" y="826862"/>
                      <a:pt x="253232" y="795697"/>
                      <a:pt x="240865" y="828675"/>
                    </a:cubicBezTo>
                    <a:cubicBezTo>
                      <a:pt x="237766" y="836938"/>
                      <a:pt x="238084" y="840981"/>
                      <a:pt x="231340" y="847725"/>
                    </a:cubicBezTo>
                    <a:cubicBezTo>
                      <a:pt x="223165" y="855900"/>
                      <a:pt x="217298" y="854978"/>
                      <a:pt x="205940" y="857250"/>
                    </a:cubicBezTo>
                    <a:cubicBezTo>
                      <a:pt x="188884" y="868621"/>
                      <a:pt x="192034" y="868934"/>
                      <a:pt x="177365" y="873125"/>
                    </a:cubicBezTo>
                    <a:cubicBezTo>
                      <a:pt x="173169" y="874324"/>
                      <a:pt x="168898" y="875242"/>
                      <a:pt x="164665" y="876300"/>
                    </a:cubicBezTo>
                    <a:cubicBezTo>
                      <a:pt x="142830" y="890856"/>
                      <a:pt x="152855" y="886587"/>
                      <a:pt x="136090" y="892175"/>
                    </a:cubicBezTo>
                    <a:cubicBezTo>
                      <a:pt x="117995" y="910270"/>
                      <a:pt x="136251" y="895281"/>
                      <a:pt x="113865" y="904875"/>
                    </a:cubicBezTo>
                    <a:cubicBezTo>
                      <a:pt x="110358" y="906378"/>
                      <a:pt x="107926" y="909921"/>
                      <a:pt x="104340" y="911225"/>
                    </a:cubicBezTo>
                    <a:cubicBezTo>
                      <a:pt x="96138" y="914207"/>
                      <a:pt x="86746" y="913672"/>
                      <a:pt x="78940" y="917575"/>
                    </a:cubicBezTo>
                    <a:cubicBezTo>
                      <a:pt x="74707" y="919692"/>
                      <a:pt x="70349" y="921577"/>
                      <a:pt x="66240" y="923925"/>
                    </a:cubicBezTo>
                    <a:cubicBezTo>
                      <a:pt x="62927" y="925818"/>
                      <a:pt x="60484" y="929680"/>
                      <a:pt x="56715" y="930275"/>
                    </a:cubicBezTo>
                    <a:cubicBezTo>
                      <a:pt x="39956" y="932921"/>
                      <a:pt x="10677" y="924983"/>
                      <a:pt x="2740" y="9207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spTree>
    <p:extLst>
      <p:ext uri="{BB962C8B-B14F-4D97-AF65-F5344CB8AC3E}">
        <p14:creationId xmlns:p14="http://schemas.microsoft.com/office/powerpoint/2010/main" val="152239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Conclusion</a:t>
            </a:r>
            <a:endParaRPr lang="zh-TW" altLang="en-US" dirty="0"/>
          </a:p>
        </p:txBody>
      </p:sp>
      <p:sp>
        <p:nvSpPr>
          <p:cNvPr id="14" name="矩形 13">
            <a:extLst>
              <a:ext uri="{FF2B5EF4-FFF2-40B4-BE49-F238E27FC236}">
                <a16:creationId xmlns:a16="http://schemas.microsoft.com/office/drawing/2014/main" id="{D5112BA3-5207-4194-AE3A-6823861BDB7D}"/>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a:extLst>
              <a:ext uri="{FF2B5EF4-FFF2-40B4-BE49-F238E27FC236}">
                <a16:creationId xmlns:a16="http://schemas.microsoft.com/office/drawing/2014/main" id="{55FAAC32-6D1C-494C-A8C5-6C934DDC158F}"/>
              </a:ext>
            </a:extLst>
          </p:cNvPr>
          <p:cNvGrpSpPr/>
          <p:nvPr/>
        </p:nvGrpSpPr>
        <p:grpSpPr>
          <a:xfrm>
            <a:off x="4029040" y="6349446"/>
            <a:ext cx="1013909" cy="508554"/>
            <a:chOff x="1973915" y="5392432"/>
            <a:chExt cx="2740109" cy="1374377"/>
          </a:xfrm>
        </p:grpSpPr>
        <p:pic>
          <p:nvPicPr>
            <p:cNvPr id="17" name="圖片 16">
              <a:extLst>
                <a:ext uri="{FF2B5EF4-FFF2-40B4-BE49-F238E27FC236}">
                  <a16:creationId xmlns:a16="http://schemas.microsoft.com/office/drawing/2014/main" id="{D5DF29AD-E6E2-47E1-8997-4906066EEA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8" name="矩形 17">
              <a:extLst>
                <a:ext uri="{FF2B5EF4-FFF2-40B4-BE49-F238E27FC236}">
                  <a16:creationId xmlns:a16="http://schemas.microsoft.com/office/drawing/2014/main" id="{669BBB51-632B-4ADA-BF5F-C112CAC555BF}"/>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792BE9DE-6FF3-498F-BB00-A6991F90A0FD}"/>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 name="圖片 9">
            <a:extLst>
              <a:ext uri="{FF2B5EF4-FFF2-40B4-BE49-F238E27FC236}">
                <a16:creationId xmlns:a16="http://schemas.microsoft.com/office/drawing/2014/main" id="{9254E9A0-11AE-408C-8C87-7738BD3E564A}"/>
              </a:ext>
            </a:extLst>
          </p:cNvPr>
          <p:cNvPicPr>
            <a:picLocks noChangeAspect="1"/>
          </p:cNvPicPr>
          <p:nvPr/>
        </p:nvPicPr>
        <p:blipFill rotWithShape="1">
          <a:blip r:embed="rId4">
            <a:extLst>
              <a:ext uri="{28A0092B-C50C-407E-A947-70E740481C1C}">
                <a14:useLocalDpi xmlns:a14="http://schemas.microsoft.com/office/drawing/2010/main" val="0"/>
              </a:ext>
            </a:extLst>
          </a:blip>
          <a:srcRect l="19943" t="15576" r="31023" b="15301"/>
          <a:stretch/>
        </p:blipFill>
        <p:spPr>
          <a:xfrm>
            <a:off x="395536" y="2034535"/>
            <a:ext cx="3270385" cy="3451522"/>
          </a:xfrm>
          <a:prstGeom prst="rect">
            <a:avLst/>
          </a:prstGeom>
        </p:spPr>
      </p:pic>
      <p:sp>
        <p:nvSpPr>
          <p:cNvPr id="3" name="文字方塊 2">
            <a:extLst>
              <a:ext uri="{FF2B5EF4-FFF2-40B4-BE49-F238E27FC236}">
                <a16:creationId xmlns:a16="http://schemas.microsoft.com/office/drawing/2014/main" id="{28829595-A229-41D0-8652-3AF817DD6046}"/>
              </a:ext>
            </a:extLst>
          </p:cNvPr>
          <p:cNvSpPr txBox="1"/>
          <p:nvPr/>
        </p:nvSpPr>
        <p:spPr>
          <a:xfrm>
            <a:off x="3821734" y="3052117"/>
            <a:ext cx="5277575" cy="1384995"/>
          </a:xfrm>
          <a:prstGeom prst="rect">
            <a:avLst/>
          </a:prstGeom>
          <a:noFill/>
        </p:spPr>
        <p:txBody>
          <a:bodyPr wrap="square" rtlCol="0">
            <a:spAutoFit/>
          </a:bodyPr>
          <a:lstStyle/>
          <a:p>
            <a:pPr algn="ctr"/>
            <a:r>
              <a:rPr lang="en-US" altLang="zh-TW" sz="2800" dirty="0"/>
              <a:t>The enhanced nigrosome1 in the T2* map might be attributed to its long T2 value</a:t>
            </a:r>
          </a:p>
        </p:txBody>
      </p:sp>
    </p:spTree>
    <p:extLst>
      <p:ext uri="{BB962C8B-B14F-4D97-AF65-F5344CB8AC3E}">
        <p14:creationId xmlns:p14="http://schemas.microsoft.com/office/powerpoint/2010/main" val="249673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Future Work</a:t>
            </a:r>
            <a:endParaRPr lang="zh-TW" altLang="en-US" dirty="0"/>
          </a:p>
        </p:txBody>
      </p:sp>
      <p:sp>
        <p:nvSpPr>
          <p:cNvPr id="14" name="矩形 13">
            <a:extLst>
              <a:ext uri="{FF2B5EF4-FFF2-40B4-BE49-F238E27FC236}">
                <a16:creationId xmlns:a16="http://schemas.microsoft.com/office/drawing/2014/main" id="{D5112BA3-5207-4194-AE3A-6823861BDB7D}"/>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a:extLst>
              <a:ext uri="{FF2B5EF4-FFF2-40B4-BE49-F238E27FC236}">
                <a16:creationId xmlns:a16="http://schemas.microsoft.com/office/drawing/2014/main" id="{55FAAC32-6D1C-494C-A8C5-6C934DDC158F}"/>
              </a:ext>
            </a:extLst>
          </p:cNvPr>
          <p:cNvGrpSpPr/>
          <p:nvPr/>
        </p:nvGrpSpPr>
        <p:grpSpPr>
          <a:xfrm>
            <a:off x="4029040" y="6349446"/>
            <a:ext cx="1013909" cy="508554"/>
            <a:chOff x="1973915" y="5392432"/>
            <a:chExt cx="2740109" cy="1374377"/>
          </a:xfrm>
        </p:grpSpPr>
        <p:pic>
          <p:nvPicPr>
            <p:cNvPr id="17" name="圖片 16">
              <a:extLst>
                <a:ext uri="{FF2B5EF4-FFF2-40B4-BE49-F238E27FC236}">
                  <a16:creationId xmlns:a16="http://schemas.microsoft.com/office/drawing/2014/main" id="{D5DF29AD-E6E2-47E1-8997-4906066EEA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8" name="矩形 17">
              <a:extLst>
                <a:ext uri="{FF2B5EF4-FFF2-40B4-BE49-F238E27FC236}">
                  <a16:creationId xmlns:a16="http://schemas.microsoft.com/office/drawing/2014/main" id="{669BBB51-632B-4ADA-BF5F-C112CAC555BF}"/>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792BE9DE-6FF3-498F-BB00-A6991F90A0FD}"/>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內容版面配置區 2">
            <a:extLst>
              <a:ext uri="{FF2B5EF4-FFF2-40B4-BE49-F238E27FC236}">
                <a16:creationId xmlns:a16="http://schemas.microsoft.com/office/drawing/2014/main" id="{2C08DD88-36DB-42A2-8D0C-58285196385D}"/>
              </a:ext>
            </a:extLst>
          </p:cNvPr>
          <p:cNvSpPr>
            <a:spLocks noGrp="1"/>
          </p:cNvSpPr>
          <p:nvPr>
            <p:ph idx="1"/>
          </p:nvPr>
        </p:nvSpPr>
        <p:spPr>
          <a:xfrm>
            <a:off x="457200" y="1844824"/>
            <a:ext cx="8147248" cy="4281339"/>
          </a:xfrm>
        </p:spPr>
        <p:txBody>
          <a:bodyPr/>
          <a:lstStyle/>
          <a:p>
            <a:r>
              <a:rPr lang="en-US" altLang="zh-TW" dirty="0"/>
              <a:t>Quantitative Susceptibility Mapping (QSM)</a:t>
            </a:r>
          </a:p>
          <a:p>
            <a:pPr marL="0" indent="0">
              <a:buNone/>
            </a:pPr>
            <a:endParaRPr lang="en-US" altLang="zh-TW" dirty="0"/>
          </a:p>
          <a:p>
            <a:pPr marL="0" indent="0" algn="ctr">
              <a:buNone/>
            </a:pPr>
            <a:r>
              <a:rPr lang="en-US" altLang="zh-TW" sz="4000" dirty="0"/>
              <a:t>Questions or Suggestions</a:t>
            </a:r>
          </a:p>
          <a:p>
            <a:endParaRPr lang="en-US" altLang="zh-TW" dirty="0"/>
          </a:p>
        </p:txBody>
      </p:sp>
    </p:spTree>
    <p:extLst>
      <p:ext uri="{BB962C8B-B14F-4D97-AF65-F5344CB8AC3E}">
        <p14:creationId xmlns:p14="http://schemas.microsoft.com/office/powerpoint/2010/main" val="77890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C0D82D6-2A3D-4AAD-9567-BA7E56983985}"/>
              </a:ext>
            </a:extLst>
          </p:cNvPr>
          <p:cNvSpPr>
            <a:spLocks noGrp="1"/>
          </p:cNvSpPr>
          <p:nvPr>
            <p:ph type="ctrTitle"/>
          </p:nvPr>
        </p:nvSpPr>
        <p:spPr/>
        <p:txBody>
          <a:bodyPr/>
          <a:lstStyle/>
          <a:p>
            <a:r>
              <a:rPr lang="en-US" altLang="zh-TW" dirty="0"/>
              <a:t>supplement</a:t>
            </a:r>
            <a:endParaRPr lang="zh-TW" altLang="en-US" dirty="0"/>
          </a:p>
        </p:txBody>
      </p:sp>
      <p:sp>
        <p:nvSpPr>
          <p:cNvPr id="5" name="副標題 4">
            <a:extLst>
              <a:ext uri="{FF2B5EF4-FFF2-40B4-BE49-F238E27FC236}">
                <a16:creationId xmlns:a16="http://schemas.microsoft.com/office/drawing/2014/main" id="{2B65E553-9F00-4E59-8A85-768250D40FC8}"/>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738258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AE179D02-1CDA-4819-99E2-780419945D49}"/>
              </a:ext>
            </a:extLst>
          </p:cNvPr>
          <p:cNvGrpSpPr/>
          <p:nvPr/>
        </p:nvGrpSpPr>
        <p:grpSpPr>
          <a:xfrm>
            <a:off x="4029040" y="6349446"/>
            <a:ext cx="1013909" cy="508554"/>
            <a:chOff x="1973915" y="5392432"/>
            <a:chExt cx="2740109" cy="1374377"/>
          </a:xfrm>
        </p:grpSpPr>
        <p:pic>
          <p:nvPicPr>
            <p:cNvPr id="11" name="圖片 10">
              <a:extLst>
                <a:ext uri="{FF2B5EF4-FFF2-40B4-BE49-F238E27FC236}">
                  <a16:creationId xmlns:a16="http://schemas.microsoft.com/office/drawing/2014/main" id="{4B34C3AF-F08F-43DE-8595-7D38904703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2" name="矩形 11">
              <a:extLst>
                <a:ext uri="{FF2B5EF4-FFF2-40B4-BE49-F238E27FC236}">
                  <a16:creationId xmlns:a16="http://schemas.microsoft.com/office/drawing/2014/main" id="{D779207E-9D22-4CF5-B5FC-B8DEBAABFC16}"/>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C25422-1EFF-460F-B250-4A75E05CA5D8}"/>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7600BEF3-DC63-47E3-A5CB-4B4CD228CA5C}"/>
              </a:ext>
            </a:extLst>
          </p:cNvPr>
          <p:cNvSpPr>
            <a:spLocks noGrp="1"/>
          </p:cNvSpPr>
          <p:nvPr>
            <p:ph type="title"/>
          </p:nvPr>
        </p:nvSpPr>
        <p:spPr/>
        <p:txBody>
          <a:bodyPr/>
          <a:lstStyle/>
          <a:p>
            <a:r>
              <a:rPr lang="en-US" altLang="zh-TW" dirty="0"/>
              <a:t>Spin to data</a:t>
            </a:r>
            <a:endParaRPr lang="zh-TW" altLang="en-US" dirty="0"/>
          </a:p>
        </p:txBody>
      </p:sp>
      <p:sp>
        <p:nvSpPr>
          <p:cNvPr id="4" name="文字方塊 3">
            <a:extLst>
              <a:ext uri="{FF2B5EF4-FFF2-40B4-BE49-F238E27FC236}">
                <a16:creationId xmlns:a16="http://schemas.microsoft.com/office/drawing/2014/main" id="{AD4E1EAA-5077-47FC-A510-7038C4213168}"/>
              </a:ext>
            </a:extLst>
          </p:cNvPr>
          <p:cNvSpPr txBox="1"/>
          <p:nvPr/>
        </p:nvSpPr>
        <p:spPr>
          <a:xfrm>
            <a:off x="4402674" y="5974729"/>
            <a:ext cx="4777270" cy="553998"/>
          </a:xfrm>
          <a:prstGeom prst="rect">
            <a:avLst/>
          </a:prstGeom>
          <a:noFill/>
        </p:spPr>
        <p:txBody>
          <a:bodyPr wrap="none" rtlCol="0">
            <a:spAutoFit/>
          </a:bodyPr>
          <a:lstStyle/>
          <a:p>
            <a:r>
              <a:rPr lang="en-US" altLang="zh-TW" sz="1000" i="1" dirty="0">
                <a:hlinkClick r:id="rId3"/>
              </a:rPr>
              <a:t>https://betterexplained.com/wp-content/uploads/2016/12/circle-two-sine-waves.gif</a:t>
            </a:r>
            <a:endParaRPr lang="en-US" altLang="zh-TW" sz="1000" i="1" dirty="0"/>
          </a:p>
          <a:p>
            <a:r>
              <a:rPr lang="en-US" altLang="zh-TW" sz="1000" i="1" dirty="0">
                <a:hlinkClick r:id="rId4"/>
              </a:rPr>
              <a:t>http://mriquestions.com/real-v-imaginary.html</a:t>
            </a:r>
            <a:endParaRPr lang="en-US" altLang="zh-TW" sz="1000" i="1" dirty="0"/>
          </a:p>
          <a:p>
            <a:endParaRPr lang="zh-TW" altLang="en-US" sz="1000" i="1" dirty="0"/>
          </a:p>
        </p:txBody>
      </p:sp>
      <p:pic>
        <p:nvPicPr>
          <p:cNvPr id="22" name="圖片 21">
            <a:extLst>
              <a:ext uri="{FF2B5EF4-FFF2-40B4-BE49-F238E27FC236}">
                <a16:creationId xmlns:a16="http://schemas.microsoft.com/office/drawing/2014/main" id="{ADEAE940-077C-4C6E-AFF2-DC45EC0697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864" y="2579560"/>
            <a:ext cx="5095542" cy="2492896"/>
          </a:xfrm>
          <a:prstGeom prst="rect">
            <a:avLst/>
          </a:prstGeom>
        </p:spPr>
      </p:pic>
      <p:sp>
        <p:nvSpPr>
          <p:cNvPr id="35" name="箭號: 向右 34">
            <a:extLst>
              <a:ext uri="{FF2B5EF4-FFF2-40B4-BE49-F238E27FC236}">
                <a16:creationId xmlns:a16="http://schemas.microsoft.com/office/drawing/2014/main" id="{1EC46FC7-4436-4773-AE7D-107869BD1BB3}"/>
              </a:ext>
            </a:extLst>
          </p:cNvPr>
          <p:cNvSpPr/>
          <p:nvPr/>
        </p:nvSpPr>
        <p:spPr>
          <a:xfrm>
            <a:off x="1031564" y="3981325"/>
            <a:ext cx="1213517" cy="264719"/>
          </a:xfrm>
          <a:prstGeom prst="rightArrow">
            <a:avLst/>
          </a:prstGeom>
          <a:solidFill>
            <a:srgbClr val="2A0EF8"/>
          </a:solidFill>
          <a:ln>
            <a:solidFill>
              <a:srgbClr val="2A0E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30427FB5-EB0F-41E1-B9F4-1F98FC003F6F}"/>
              </a:ext>
            </a:extLst>
          </p:cNvPr>
          <p:cNvSpPr/>
          <p:nvPr/>
        </p:nvSpPr>
        <p:spPr>
          <a:xfrm rot="16200000">
            <a:off x="468818" y="3402273"/>
            <a:ext cx="961141" cy="267696"/>
          </a:xfrm>
          <a:prstGeom prst="rightArrow">
            <a:avLst/>
          </a:prstGeom>
          <a:solidFill>
            <a:srgbClr val="FF00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箭號: 向上 36">
            <a:extLst>
              <a:ext uri="{FF2B5EF4-FFF2-40B4-BE49-F238E27FC236}">
                <a16:creationId xmlns:a16="http://schemas.microsoft.com/office/drawing/2014/main" id="{F3BCB87B-4CB5-4EEE-BBD2-AEAD9223A00C}"/>
              </a:ext>
            </a:extLst>
          </p:cNvPr>
          <p:cNvSpPr/>
          <p:nvPr/>
        </p:nvSpPr>
        <p:spPr>
          <a:xfrm rot="3310648">
            <a:off x="1461340" y="2861372"/>
            <a:ext cx="288032" cy="1519081"/>
          </a:xfrm>
          <a:prstGeom prst="upArrow">
            <a:avLst/>
          </a:prstGeom>
          <a:solidFill>
            <a:srgbClr val="9507FF"/>
          </a:solidFill>
          <a:ln>
            <a:solidFill>
              <a:srgbClr val="950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0E1852A8-EA30-435F-93A8-9302C7C40216}"/>
              </a:ext>
            </a:extLst>
          </p:cNvPr>
          <p:cNvSpPr txBox="1"/>
          <p:nvPr/>
        </p:nvSpPr>
        <p:spPr>
          <a:xfrm>
            <a:off x="1707650" y="2793834"/>
            <a:ext cx="672043" cy="369332"/>
          </a:xfrm>
          <a:prstGeom prst="rect">
            <a:avLst/>
          </a:prstGeom>
          <a:noFill/>
        </p:spPr>
        <p:txBody>
          <a:bodyPr wrap="none" rtlCol="0">
            <a:spAutoFit/>
          </a:bodyPr>
          <a:lstStyle/>
          <a:p>
            <a:r>
              <a:rPr lang="en-US" altLang="zh-TW" dirty="0">
                <a:solidFill>
                  <a:srgbClr val="9507FF"/>
                </a:solidFill>
              </a:rPr>
              <a:t>Total</a:t>
            </a:r>
            <a:endParaRPr lang="zh-TW" altLang="en-US" dirty="0">
              <a:solidFill>
                <a:srgbClr val="9507FF"/>
              </a:solidFill>
            </a:endParaRPr>
          </a:p>
        </p:txBody>
      </p:sp>
      <p:sp>
        <p:nvSpPr>
          <p:cNvPr id="9" name="矩形 8">
            <a:extLst>
              <a:ext uri="{FF2B5EF4-FFF2-40B4-BE49-F238E27FC236}">
                <a16:creationId xmlns:a16="http://schemas.microsoft.com/office/drawing/2014/main" id="{0BFD2DB3-9F2E-408B-BFA0-105604963D0A}"/>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E543802-17C4-4ADF-B5F8-468A0FA8465C}"/>
              </a:ext>
            </a:extLst>
          </p:cNvPr>
          <p:cNvSpPr txBox="1"/>
          <p:nvPr/>
        </p:nvSpPr>
        <p:spPr>
          <a:xfrm>
            <a:off x="1900075" y="4263325"/>
            <a:ext cx="479618" cy="369332"/>
          </a:xfrm>
          <a:prstGeom prst="rect">
            <a:avLst/>
          </a:prstGeom>
          <a:noFill/>
        </p:spPr>
        <p:txBody>
          <a:bodyPr wrap="none" rtlCol="0">
            <a:spAutoFit/>
          </a:bodyPr>
          <a:lstStyle/>
          <a:p>
            <a:r>
              <a:rPr lang="en-US" altLang="zh-TW" dirty="0">
                <a:solidFill>
                  <a:srgbClr val="2A0EF8"/>
                </a:solidFill>
              </a:rPr>
              <a:t>Re</a:t>
            </a:r>
            <a:endParaRPr lang="zh-TW" altLang="en-US" dirty="0">
              <a:solidFill>
                <a:srgbClr val="2A0EF8"/>
              </a:solidFill>
            </a:endParaRPr>
          </a:p>
        </p:txBody>
      </p:sp>
      <p:sp>
        <p:nvSpPr>
          <p:cNvPr id="7" name="文字方塊 6">
            <a:extLst>
              <a:ext uri="{FF2B5EF4-FFF2-40B4-BE49-F238E27FC236}">
                <a16:creationId xmlns:a16="http://schemas.microsoft.com/office/drawing/2014/main" id="{F5C6B453-2CE5-461D-AF0A-61868496EFD6}"/>
              </a:ext>
            </a:extLst>
          </p:cNvPr>
          <p:cNvSpPr txBox="1"/>
          <p:nvPr/>
        </p:nvSpPr>
        <p:spPr>
          <a:xfrm>
            <a:off x="296987" y="2957808"/>
            <a:ext cx="441146" cy="369332"/>
          </a:xfrm>
          <a:prstGeom prst="rect">
            <a:avLst/>
          </a:prstGeom>
          <a:noFill/>
        </p:spPr>
        <p:txBody>
          <a:bodyPr wrap="none" rtlCol="0">
            <a:spAutoFit/>
          </a:bodyPr>
          <a:lstStyle/>
          <a:p>
            <a:r>
              <a:rPr lang="en-US" altLang="zh-TW" dirty="0" err="1">
                <a:solidFill>
                  <a:srgbClr val="FF0000"/>
                </a:solidFill>
              </a:rPr>
              <a:t>Im</a:t>
            </a:r>
            <a:endParaRPr lang="zh-TW" altLang="en-US" dirty="0">
              <a:solidFill>
                <a:srgbClr val="FF0000"/>
              </a:solidFill>
            </a:endParaRPr>
          </a:p>
        </p:txBody>
      </p:sp>
      <p:cxnSp>
        <p:nvCxnSpPr>
          <p:cNvPr id="14" name="直線接點 13">
            <a:extLst>
              <a:ext uri="{FF2B5EF4-FFF2-40B4-BE49-F238E27FC236}">
                <a16:creationId xmlns:a16="http://schemas.microsoft.com/office/drawing/2014/main" id="{EA3CF63D-2FF9-4362-B5BD-B418398A7AD4}"/>
              </a:ext>
            </a:extLst>
          </p:cNvPr>
          <p:cNvCxnSpPr>
            <a:stCxn id="6" idx="3"/>
          </p:cNvCxnSpPr>
          <p:nvPr/>
        </p:nvCxnSpPr>
        <p:spPr>
          <a:xfrm flipV="1">
            <a:off x="2379693" y="4437112"/>
            <a:ext cx="2480339" cy="10879"/>
          </a:xfrm>
          <a:prstGeom prst="line">
            <a:avLst/>
          </a:prstGeom>
          <a:ln>
            <a:solidFill>
              <a:srgbClr val="2A0EF8"/>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FD6CEA3-38C9-4B5F-9DAC-C3E0DADEDE83}"/>
              </a:ext>
            </a:extLst>
          </p:cNvPr>
          <p:cNvCxnSpPr/>
          <p:nvPr/>
        </p:nvCxnSpPr>
        <p:spPr>
          <a:xfrm flipV="1">
            <a:off x="4860032" y="4016692"/>
            <a:ext cx="0" cy="420420"/>
          </a:xfrm>
          <a:prstGeom prst="straightConnector1">
            <a:avLst/>
          </a:prstGeom>
          <a:ln>
            <a:solidFill>
              <a:srgbClr val="2A0EF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4FA631C-BF04-4BFF-AB03-75EFF2D6D0D5}"/>
              </a:ext>
            </a:extLst>
          </p:cNvPr>
          <p:cNvCxnSpPr>
            <a:cxnSpLocks/>
            <a:stCxn id="6" idx="3"/>
          </p:cNvCxnSpPr>
          <p:nvPr/>
        </p:nvCxnSpPr>
        <p:spPr>
          <a:xfrm flipV="1">
            <a:off x="2379693" y="3573017"/>
            <a:ext cx="1904275" cy="874974"/>
          </a:xfrm>
          <a:prstGeom prst="straightConnector1">
            <a:avLst/>
          </a:prstGeom>
          <a:ln>
            <a:solidFill>
              <a:srgbClr val="2A0EF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9CDBD663-14F2-4CD9-AA32-80B71BA21FE2}"/>
              </a:ext>
            </a:extLst>
          </p:cNvPr>
          <p:cNvCxnSpPr>
            <a:stCxn id="36" idx="2"/>
          </p:cNvCxnSpPr>
          <p:nvPr/>
        </p:nvCxnSpPr>
        <p:spPr>
          <a:xfrm flipV="1">
            <a:off x="1083237" y="3163166"/>
            <a:ext cx="3776795" cy="262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E5AB137C-0539-40D5-958B-C6FF0CB82609}"/>
              </a:ext>
            </a:extLst>
          </p:cNvPr>
          <p:cNvCxnSpPr/>
          <p:nvPr/>
        </p:nvCxnSpPr>
        <p:spPr>
          <a:xfrm>
            <a:off x="4860032" y="3163166"/>
            <a:ext cx="0" cy="193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F475DABF-2944-4AFB-8C59-6BA9D804920B}"/>
              </a:ext>
            </a:extLst>
          </p:cNvPr>
          <p:cNvCxnSpPr>
            <a:cxnSpLocks/>
          </p:cNvCxnSpPr>
          <p:nvPr/>
        </p:nvCxnSpPr>
        <p:spPr>
          <a:xfrm>
            <a:off x="4572000" y="3163166"/>
            <a:ext cx="0" cy="6258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群組 27">
            <a:extLst>
              <a:ext uri="{FF2B5EF4-FFF2-40B4-BE49-F238E27FC236}">
                <a16:creationId xmlns:a16="http://schemas.microsoft.com/office/drawing/2014/main" id="{DDD99C87-0E02-4F98-8621-5296E0DBE4C7}"/>
              </a:ext>
            </a:extLst>
          </p:cNvPr>
          <p:cNvGrpSpPr/>
          <p:nvPr/>
        </p:nvGrpSpPr>
        <p:grpSpPr>
          <a:xfrm>
            <a:off x="4029040" y="6349446"/>
            <a:ext cx="1013909" cy="508554"/>
            <a:chOff x="1973915" y="5392432"/>
            <a:chExt cx="2740109" cy="1374377"/>
          </a:xfrm>
        </p:grpSpPr>
        <p:pic>
          <p:nvPicPr>
            <p:cNvPr id="29" name="圖片 28">
              <a:extLst>
                <a:ext uri="{FF2B5EF4-FFF2-40B4-BE49-F238E27FC236}">
                  <a16:creationId xmlns:a16="http://schemas.microsoft.com/office/drawing/2014/main" id="{7EE00ABA-B1C9-4F99-8774-1199BE93B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30" name="矩形 29">
              <a:extLst>
                <a:ext uri="{FF2B5EF4-FFF2-40B4-BE49-F238E27FC236}">
                  <a16:creationId xmlns:a16="http://schemas.microsoft.com/office/drawing/2014/main" id="{C12520D2-4F78-4AEC-BE11-36A4CDD24E88}"/>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36D918EA-3F89-4AEB-A694-1FFEE6F0A6D0}"/>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矩形 26">
            <a:extLst>
              <a:ext uri="{FF2B5EF4-FFF2-40B4-BE49-F238E27FC236}">
                <a16:creationId xmlns:a16="http://schemas.microsoft.com/office/drawing/2014/main" id="{F527983F-0FFB-4423-A6AE-9E7330CAF274}"/>
              </a:ext>
            </a:extLst>
          </p:cNvPr>
          <p:cNvSpPr/>
          <p:nvPr/>
        </p:nvSpPr>
        <p:spPr>
          <a:xfrm>
            <a:off x="167513" y="575934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E2363927-AFA6-4148-950F-1F6A07797BAB}"/>
              </a:ext>
            </a:extLst>
          </p:cNvPr>
          <p:cNvSpPr>
            <a:spLocks noGrp="1"/>
          </p:cNvSpPr>
          <p:nvPr>
            <p:ph type="title"/>
          </p:nvPr>
        </p:nvSpPr>
        <p:spPr>
          <a:xfrm>
            <a:off x="457200" y="274638"/>
            <a:ext cx="8229600" cy="1143000"/>
          </a:xfrm>
        </p:spPr>
        <p:txBody>
          <a:bodyPr/>
          <a:lstStyle/>
          <a:p>
            <a:r>
              <a:rPr lang="en-US" altLang="zh-TW" dirty="0"/>
              <a:t>High Pass Filter Image</a:t>
            </a:r>
            <a:endParaRPr lang="zh-TW" altLang="en-US" dirty="0"/>
          </a:p>
        </p:txBody>
      </p:sp>
      <p:pic>
        <p:nvPicPr>
          <p:cNvPr id="8" name="圖片 7">
            <a:extLst>
              <a:ext uri="{FF2B5EF4-FFF2-40B4-BE49-F238E27FC236}">
                <a16:creationId xmlns:a16="http://schemas.microsoft.com/office/drawing/2014/main" id="{FF0D9590-3883-44EB-A1D5-A3B9CF1BE946}"/>
              </a:ext>
            </a:extLst>
          </p:cNvPr>
          <p:cNvPicPr>
            <a:picLocks noChangeAspect="1"/>
          </p:cNvPicPr>
          <p:nvPr/>
        </p:nvPicPr>
        <p:blipFill rotWithShape="1">
          <a:blip r:embed="rId3">
            <a:extLst>
              <a:ext uri="{28A0092B-C50C-407E-A947-70E740481C1C}">
                <a14:useLocalDpi xmlns:a14="http://schemas.microsoft.com/office/drawing/2010/main" val="0"/>
              </a:ext>
            </a:extLst>
          </a:blip>
          <a:srcRect l="21698" t="8949" r="17654" b="12196"/>
          <a:stretch/>
        </p:blipFill>
        <p:spPr>
          <a:xfrm>
            <a:off x="345697" y="2233975"/>
            <a:ext cx="1464960" cy="1426006"/>
          </a:xfrm>
          <a:prstGeom prst="rect">
            <a:avLst/>
          </a:prstGeom>
        </p:spPr>
      </p:pic>
      <p:pic>
        <p:nvPicPr>
          <p:cNvPr id="10" name="圖片 9">
            <a:extLst>
              <a:ext uri="{FF2B5EF4-FFF2-40B4-BE49-F238E27FC236}">
                <a16:creationId xmlns:a16="http://schemas.microsoft.com/office/drawing/2014/main" id="{F581C521-3C24-434D-B7FA-70D420C22A66}"/>
              </a:ext>
            </a:extLst>
          </p:cNvPr>
          <p:cNvPicPr>
            <a:picLocks noChangeAspect="1"/>
          </p:cNvPicPr>
          <p:nvPr/>
        </p:nvPicPr>
        <p:blipFill rotWithShape="1">
          <a:blip r:embed="rId3">
            <a:extLst>
              <a:ext uri="{28A0092B-C50C-407E-A947-70E740481C1C}">
                <a14:useLocalDpi xmlns:a14="http://schemas.microsoft.com/office/drawing/2010/main" val="0"/>
              </a:ext>
            </a:extLst>
          </a:blip>
          <a:srcRect l="21698" t="8949" r="17654" b="12196"/>
          <a:stretch/>
        </p:blipFill>
        <p:spPr>
          <a:xfrm>
            <a:off x="329495" y="4277828"/>
            <a:ext cx="1464960" cy="1426006"/>
          </a:xfrm>
          <a:prstGeom prst="rect">
            <a:avLst/>
          </a:prstGeom>
        </p:spPr>
      </p:pic>
      <p:sp>
        <p:nvSpPr>
          <p:cNvPr id="11" name="箭號: 向下 10">
            <a:extLst>
              <a:ext uri="{FF2B5EF4-FFF2-40B4-BE49-F238E27FC236}">
                <a16:creationId xmlns:a16="http://schemas.microsoft.com/office/drawing/2014/main" id="{0931B926-49A0-4892-B98C-0A50AEE71617}"/>
              </a:ext>
            </a:extLst>
          </p:cNvPr>
          <p:cNvSpPr/>
          <p:nvPr/>
        </p:nvSpPr>
        <p:spPr>
          <a:xfrm>
            <a:off x="948178" y="3727357"/>
            <a:ext cx="216024" cy="44230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文字方塊 12">
            <a:extLst>
              <a:ext uri="{FF2B5EF4-FFF2-40B4-BE49-F238E27FC236}">
                <a16:creationId xmlns:a16="http://schemas.microsoft.com/office/drawing/2014/main" id="{7CFF4F59-16DA-4484-856E-B86AB02D6E38}"/>
              </a:ext>
            </a:extLst>
          </p:cNvPr>
          <p:cNvSpPr txBox="1"/>
          <p:nvPr/>
        </p:nvSpPr>
        <p:spPr>
          <a:xfrm>
            <a:off x="1164202" y="3757580"/>
            <a:ext cx="2735044" cy="400110"/>
          </a:xfrm>
          <a:prstGeom prst="rect">
            <a:avLst/>
          </a:prstGeom>
          <a:noFill/>
        </p:spPr>
        <p:txBody>
          <a:bodyPr wrap="none" rtlCol="0">
            <a:spAutoFit/>
          </a:bodyPr>
          <a:lstStyle/>
          <a:p>
            <a:r>
              <a:rPr lang="en-US" altLang="zh-TW" sz="2000" dirty="0">
                <a:solidFill>
                  <a:srgbClr val="FF0000"/>
                </a:solidFill>
              </a:rPr>
              <a:t>Fill in zeros of low </a:t>
            </a:r>
            <a:r>
              <a:rPr lang="en-US" altLang="zh-TW" sz="2000" dirty="0" err="1">
                <a:solidFill>
                  <a:srgbClr val="FF0000"/>
                </a:solidFill>
              </a:rPr>
              <a:t>freq</a:t>
            </a:r>
            <a:endParaRPr lang="en-US" altLang="zh-TW" sz="2000" dirty="0">
              <a:solidFill>
                <a:srgbClr val="FF0000"/>
              </a:solidFill>
            </a:endParaRPr>
          </a:p>
        </p:txBody>
      </p:sp>
      <p:sp>
        <p:nvSpPr>
          <p:cNvPr id="14" name="文字方塊 13">
            <a:extLst>
              <a:ext uri="{FF2B5EF4-FFF2-40B4-BE49-F238E27FC236}">
                <a16:creationId xmlns:a16="http://schemas.microsoft.com/office/drawing/2014/main" id="{A988CAD6-F20E-4094-990C-A079C36D5485}"/>
              </a:ext>
            </a:extLst>
          </p:cNvPr>
          <p:cNvSpPr txBox="1"/>
          <p:nvPr/>
        </p:nvSpPr>
        <p:spPr>
          <a:xfrm>
            <a:off x="562651" y="1809135"/>
            <a:ext cx="1031051" cy="369332"/>
          </a:xfrm>
          <a:prstGeom prst="rect">
            <a:avLst/>
          </a:prstGeom>
          <a:noFill/>
        </p:spPr>
        <p:txBody>
          <a:bodyPr wrap="none" rtlCol="0">
            <a:spAutoFit/>
          </a:bodyPr>
          <a:lstStyle/>
          <a:p>
            <a:r>
              <a:rPr lang="en-US" altLang="zh-TW" dirty="0"/>
              <a:t>K-space</a:t>
            </a:r>
          </a:p>
        </p:txBody>
      </p:sp>
      <p:pic>
        <p:nvPicPr>
          <p:cNvPr id="15" name="圖片 14">
            <a:extLst>
              <a:ext uri="{FF2B5EF4-FFF2-40B4-BE49-F238E27FC236}">
                <a16:creationId xmlns:a16="http://schemas.microsoft.com/office/drawing/2014/main" id="{B8EBC8AC-7FCA-499E-9E6E-DCD5FE25D2D1}"/>
              </a:ext>
            </a:extLst>
          </p:cNvPr>
          <p:cNvPicPr>
            <a:picLocks noChangeAspect="1"/>
          </p:cNvPicPr>
          <p:nvPr/>
        </p:nvPicPr>
        <p:blipFill rotWithShape="1">
          <a:blip r:embed="rId4">
            <a:extLst>
              <a:ext uri="{28A0092B-C50C-407E-A947-70E740481C1C}">
                <a14:useLocalDpi xmlns:a14="http://schemas.microsoft.com/office/drawing/2010/main" val="0"/>
              </a:ext>
            </a:extLst>
          </a:blip>
          <a:srcRect l="21754" t="17923" r="18372" b="12100"/>
          <a:stretch/>
        </p:blipFill>
        <p:spPr>
          <a:xfrm>
            <a:off x="4572000" y="1711133"/>
            <a:ext cx="2336890" cy="2016224"/>
          </a:xfrm>
          <a:prstGeom prst="rect">
            <a:avLst/>
          </a:prstGeom>
        </p:spPr>
      </p:pic>
      <p:pic>
        <p:nvPicPr>
          <p:cNvPr id="16" name="圖片 15">
            <a:extLst>
              <a:ext uri="{FF2B5EF4-FFF2-40B4-BE49-F238E27FC236}">
                <a16:creationId xmlns:a16="http://schemas.microsoft.com/office/drawing/2014/main" id="{3D126F01-1B61-4593-A591-40A828116C73}"/>
              </a:ext>
            </a:extLst>
          </p:cNvPr>
          <p:cNvPicPr>
            <a:picLocks noChangeAspect="1"/>
          </p:cNvPicPr>
          <p:nvPr/>
        </p:nvPicPr>
        <p:blipFill rotWithShape="1">
          <a:blip r:embed="rId5">
            <a:extLst>
              <a:ext uri="{28A0092B-C50C-407E-A947-70E740481C1C}">
                <a14:useLocalDpi xmlns:a14="http://schemas.microsoft.com/office/drawing/2010/main" val="0"/>
              </a:ext>
            </a:extLst>
          </a:blip>
          <a:srcRect l="23152" t="18789" r="18185" b="11791"/>
          <a:stretch/>
        </p:blipFill>
        <p:spPr>
          <a:xfrm>
            <a:off x="4572000" y="3979860"/>
            <a:ext cx="2314573" cy="2021942"/>
          </a:xfrm>
          <a:prstGeom prst="rect">
            <a:avLst/>
          </a:prstGeom>
        </p:spPr>
      </p:pic>
      <p:grpSp>
        <p:nvGrpSpPr>
          <p:cNvPr id="19" name="群組 18">
            <a:extLst>
              <a:ext uri="{FF2B5EF4-FFF2-40B4-BE49-F238E27FC236}">
                <a16:creationId xmlns:a16="http://schemas.microsoft.com/office/drawing/2014/main" id="{3B2CBA45-6ECB-4DE8-AF09-519B43C8CA10}"/>
              </a:ext>
            </a:extLst>
          </p:cNvPr>
          <p:cNvGrpSpPr/>
          <p:nvPr/>
        </p:nvGrpSpPr>
        <p:grpSpPr>
          <a:xfrm>
            <a:off x="2203865" y="2794255"/>
            <a:ext cx="2314572" cy="2541667"/>
            <a:chOff x="2166411" y="3225042"/>
            <a:chExt cx="3031051" cy="2553889"/>
          </a:xfrm>
        </p:grpSpPr>
        <p:sp>
          <p:nvSpPr>
            <p:cNvPr id="17" name="箭號: 向下 16">
              <a:extLst>
                <a:ext uri="{FF2B5EF4-FFF2-40B4-BE49-F238E27FC236}">
                  <a16:creationId xmlns:a16="http://schemas.microsoft.com/office/drawing/2014/main" id="{E29DC517-BFBC-4CF2-9556-8CB0C166B1B5}"/>
                </a:ext>
              </a:extLst>
            </p:cNvPr>
            <p:cNvSpPr/>
            <p:nvPr/>
          </p:nvSpPr>
          <p:spPr>
            <a:xfrm rot="16200000">
              <a:off x="3539406" y="1852047"/>
              <a:ext cx="278348" cy="302433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箭號: 向下 17">
              <a:extLst>
                <a:ext uri="{FF2B5EF4-FFF2-40B4-BE49-F238E27FC236}">
                  <a16:creationId xmlns:a16="http://schemas.microsoft.com/office/drawing/2014/main" id="{E84FDDF4-02D6-4CAD-ABB7-3B68916D1987}"/>
                </a:ext>
              </a:extLst>
            </p:cNvPr>
            <p:cNvSpPr/>
            <p:nvPr/>
          </p:nvSpPr>
          <p:spPr>
            <a:xfrm rot="16200000">
              <a:off x="4548523" y="5129991"/>
              <a:ext cx="232980" cy="106489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0" name="文字方塊 19">
            <a:extLst>
              <a:ext uri="{FF2B5EF4-FFF2-40B4-BE49-F238E27FC236}">
                <a16:creationId xmlns:a16="http://schemas.microsoft.com/office/drawing/2014/main" id="{10D960CD-9E5B-4BD3-8475-B094DE2EF8F2}"/>
              </a:ext>
            </a:extLst>
          </p:cNvPr>
          <p:cNvSpPr txBox="1"/>
          <p:nvPr/>
        </p:nvSpPr>
        <p:spPr>
          <a:xfrm>
            <a:off x="7129420" y="2540686"/>
            <a:ext cx="1583377" cy="369332"/>
          </a:xfrm>
          <a:prstGeom prst="rect">
            <a:avLst/>
          </a:prstGeom>
          <a:noFill/>
        </p:spPr>
        <p:txBody>
          <a:bodyPr wrap="square" rtlCol="0">
            <a:spAutoFit/>
          </a:bodyPr>
          <a:lstStyle/>
          <a:p>
            <a:r>
              <a:rPr lang="en-US" altLang="zh-TW" dirty="0"/>
              <a:t>Phase Image</a:t>
            </a:r>
            <a:endParaRPr lang="zh-TW" altLang="en-US" dirty="0"/>
          </a:p>
        </p:txBody>
      </p:sp>
      <p:sp>
        <p:nvSpPr>
          <p:cNvPr id="21" name="文字方塊 20">
            <a:extLst>
              <a:ext uri="{FF2B5EF4-FFF2-40B4-BE49-F238E27FC236}">
                <a16:creationId xmlns:a16="http://schemas.microsoft.com/office/drawing/2014/main" id="{1B21C79A-A578-4CDF-8A96-4163B0565A37}"/>
              </a:ext>
            </a:extLst>
          </p:cNvPr>
          <p:cNvSpPr txBox="1"/>
          <p:nvPr/>
        </p:nvSpPr>
        <p:spPr>
          <a:xfrm>
            <a:off x="6768816" y="4956312"/>
            <a:ext cx="2457154" cy="1200329"/>
          </a:xfrm>
          <a:prstGeom prst="rect">
            <a:avLst/>
          </a:prstGeom>
          <a:noFill/>
        </p:spPr>
        <p:txBody>
          <a:bodyPr wrap="square" rtlCol="0">
            <a:spAutoFit/>
          </a:bodyPr>
          <a:lstStyle/>
          <a:p>
            <a:pPr algn="ctr"/>
            <a:r>
              <a:rPr lang="en-US" altLang="zh-TW" dirty="0"/>
              <a:t>None wrapped Phase</a:t>
            </a:r>
          </a:p>
          <a:p>
            <a:pPr algn="ctr"/>
            <a:r>
              <a:rPr lang="en-US" altLang="zh-TW" dirty="0"/>
              <a:t>(high-pass filtered phase)</a:t>
            </a:r>
            <a:endParaRPr lang="zh-TW" altLang="en-US" dirty="0"/>
          </a:p>
          <a:p>
            <a:pPr algn="ctr"/>
            <a:endParaRPr lang="zh-TW" altLang="en-US" dirty="0"/>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84FB2697-D4AF-460B-B139-B755FC7971A2}"/>
                  </a:ext>
                </a:extLst>
              </p:cNvPr>
              <p:cNvSpPr/>
              <p:nvPr/>
            </p:nvSpPr>
            <p:spPr>
              <a:xfrm>
                <a:off x="3586867" y="4680387"/>
                <a:ext cx="88434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rgbClr val="FF0000"/>
                          </a:solidFill>
                          <a:latin typeface="Cambria Math" panose="02040503050406030204" pitchFamily="18" charset="0"/>
                          <a:ea typeface="Cambria Math" panose="02040503050406030204" pitchFamily="18" charset="0"/>
                        </a:rPr>
                        <m:t>×</m:t>
                      </m:r>
                      <m:r>
                        <a:rPr lang="en-US" altLang="zh-TW" sz="2000" b="0" i="1" smtClean="0">
                          <a:solidFill>
                            <a:srgbClr val="FF0000"/>
                          </a:solidFill>
                          <a:latin typeface="Cambria Math" panose="02040503050406030204" pitchFamily="18" charset="0"/>
                          <a:ea typeface="Cambria Math" panose="02040503050406030204" pitchFamily="18" charset="0"/>
                        </a:rPr>
                        <m:t>𝑓𝑓𝑡</m:t>
                      </m:r>
                    </m:oMath>
                  </m:oMathPara>
                </a14:m>
                <a:endParaRPr lang="zh-TW" altLang="en-US" dirty="0">
                  <a:solidFill>
                    <a:srgbClr val="FF0000"/>
                  </a:solidFill>
                </a:endParaRPr>
              </a:p>
            </p:txBody>
          </p:sp>
        </mc:Choice>
        <mc:Fallback xmlns="">
          <p:sp>
            <p:nvSpPr>
              <p:cNvPr id="22" name="矩形 21">
                <a:extLst>
                  <a:ext uri="{FF2B5EF4-FFF2-40B4-BE49-F238E27FC236}">
                    <a16:creationId xmlns:a16="http://schemas.microsoft.com/office/drawing/2014/main" id="{84FB2697-D4AF-460B-B139-B755FC7971A2}"/>
                  </a:ext>
                </a:extLst>
              </p:cNvPr>
              <p:cNvSpPr>
                <a:spLocks noRot="1" noChangeAspect="1" noMove="1" noResize="1" noEditPoints="1" noAdjustHandles="1" noChangeArrowheads="1" noChangeShapeType="1" noTextEdit="1"/>
              </p:cNvSpPr>
              <p:nvPr/>
            </p:nvSpPr>
            <p:spPr>
              <a:xfrm>
                <a:off x="3586867" y="4680387"/>
                <a:ext cx="884345" cy="400110"/>
              </a:xfrm>
              <a:prstGeom prst="rect">
                <a:avLst/>
              </a:prstGeom>
              <a:blipFill>
                <a:blip r:embed="rId6"/>
                <a:stretch>
                  <a:fillRect b="-18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16111B4-3C64-4747-88F8-61A9E24A8D9A}"/>
                  </a:ext>
                </a:extLst>
              </p:cNvPr>
              <p:cNvSpPr/>
              <p:nvPr/>
            </p:nvSpPr>
            <p:spPr>
              <a:xfrm>
                <a:off x="3471631" y="2380818"/>
                <a:ext cx="88434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rgbClr val="FF0000"/>
                          </a:solidFill>
                          <a:latin typeface="Cambria Math" panose="02040503050406030204" pitchFamily="18" charset="0"/>
                          <a:ea typeface="Cambria Math" panose="02040503050406030204" pitchFamily="18" charset="0"/>
                        </a:rPr>
                        <m:t>×</m:t>
                      </m:r>
                      <m:r>
                        <a:rPr lang="en-US" altLang="zh-TW" sz="2000" b="0" i="1" smtClean="0">
                          <a:solidFill>
                            <a:srgbClr val="FF0000"/>
                          </a:solidFill>
                          <a:latin typeface="Cambria Math" panose="02040503050406030204" pitchFamily="18" charset="0"/>
                          <a:ea typeface="Cambria Math" panose="02040503050406030204" pitchFamily="18" charset="0"/>
                        </a:rPr>
                        <m:t>𝑓𝑓𝑡</m:t>
                      </m:r>
                    </m:oMath>
                  </m:oMathPara>
                </a14:m>
                <a:endParaRPr lang="zh-TW" altLang="en-US" dirty="0">
                  <a:solidFill>
                    <a:srgbClr val="FF0000"/>
                  </a:solidFill>
                </a:endParaRPr>
              </a:p>
            </p:txBody>
          </p:sp>
        </mc:Choice>
        <mc:Fallback xmlns="">
          <p:sp>
            <p:nvSpPr>
              <p:cNvPr id="23" name="矩形 22">
                <a:extLst>
                  <a:ext uri="{FF2B5EF4-FFF2-40B4-BE49-F238E27FC236}">
                    <a16:creationId xmlns:a16="http://schemas.microsoft.com/office/drawing/2014/main" id="{F16111B4-3C64-4747-88F8-61A9E24A8D9A}"/>
                  </a:ext>
                </a:extLst>
              </p:cNvPr>
              <p:cNvSpPr>
                <a:spLocks noRot="1" noChangeAspect="1" noMove="1" noResize="1" noEditPoints="1" noAdjustHandles="1" noChangeArrowheads="1" noChangeShapeType="1" noTextEdit="1"/>
              </p:cNvSpPr>
              <p:nvPr/>
            </p:nvSpPr>
            <p:spPr>
              <a:xfrm>
                <a:off x="3471631" y="2380818"/>
                <a:ext cx="884345" cy="400110"/>
              </a:xfrm>
              <a:prstGeom prst="rect">
                <a:avLst/>
              </a:prstGeom>
              <a:blipFill>
                <a:blip r:embed="rId7"/>
                <a:stretch>
                  <a:fillRect b="-18462"/>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72A59393-F539-4368-98F4-BB7735D55297}"/>
              </a:ext>
            </a:extLst>
          </p:cNvPr>
          <p:cNvPicPr>
            <a:picLocks noChangeAspect="1"/>
          </p:cNvPicPr>
          <p:nvPr/>
        </p:nvPicPr>
        <p:blipFill rotWithShape="1">
          <a:blip r:embed="rId8">
            <a:extLst>
              <a:ext uri="{28A0092B-C50C-407E-A947-70E740481C1C}">
                <a14:useLocalDpi xmlns:a14="http://schemas.microsoft.com/office/drawing/2010/main" val="0"/>
              </a:ext>
            </a:extLst>
          </a:blip>
          <a:srcRect l="22423" t="9140" r="19002" b="11654"/>
          <a:stretch/>
        </p:blipFill>
        <p:spPr>
          <a:xfrm>
            <a:off x="2051720" y="4255145"/>
            <a:ext cx="1452391" cy="1470296"/>
          </a:xfrm>
          <a:prstGeom prst="rect">
            <a:avLst/>
          </a:prstGeom>
        </p:spPr>
      </p:pic>
      <p:sp>
        <p:nvSpPr>
          <p:cNvPr id="32" name="橢圓 31">
            <a:extLst>
              <a:ext uri="{FF2B5EF4-FFF2-40B4-BE49-F238E27FC236}">
                <a16:creationId xmlns:a16="http://schemas.microsoft.com/office/drawing/2014/main" id="{5D8BD304-50AB-45A9-A663-09D3A45F41DB}"/>
              </a:ext>
            </a:extLst>
          </p:cNvPr>
          <p:cNvSpPr/>
          <p:nvPr/>
        </p:nvSpPr>
        <p:spPr>
          <a:xfrm>
            <a:off x="875940" y="4801388"/>
            <a:ext cx="365585" cy="3655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8E2C84F8-E05E-4717-A90D-414299E5A6E0}"/>
              </a:ext>
            </a:extLst>
          </p:cNvPr>
          <p:cNvSpPr/>
          <p:nvPr/>
        </p:nvSpPr>
        <p:spPr>
          <a:xfrm>
            <a:off x="2595122" y="4791776"/>
            <a:ext cx="365585" cy="3655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箭號: 向下 34">
            <a:extLst>
              <a:ext uri="{FF2B5EF4-FFF2-40B4-BE49-F238E27FC236}">
                <a16:creationId xmlns:a16="http://schemas.microsoft.com/office/drawing/2014/main" id="{1D18A07D-786C-4040-9BFF-68A2B8987886}"/>
              </a:ext>
            </a:extLst>
          </p:cNvPr>
          <p:cNvSpPr/>
          <p:nvPr/>
        </p:nvSpPr>
        <p:spPr>
          <a:xfrm rot="16200000">
            <a:off x="1820944" y="4705705"/>
            <a:ext cx="238980" cy="51060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04873FE9-CEED-4BD4-ABDF-3A7A3F16BF80}"/>
                  </a:ext>
                </a:extLst>
              </p:cNvPr>
              <p:cNvSpPr txBox="1"/>
              <p:nvPr/>
            </p:nvSpPr>
            <p:spPr>
              <a:xfrm>
                <a:off x="2193508" y="2348880"/>
                <a:ext cx="1082348" cy="461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600" b="0" i="0" smtClean="0">
                          <a:solidFill>
                            <a:srgbClr val="FF0000"/>
                          </a:solidFill>
                          <a:latin typeface="Cambria Math" panose="02040503050406030204" pitchFamily="18" charset="0"/>
                        </a:rPr>
                        <m:t>arctan</m:t>
                      </m:r>
                      <m:r>
                        <a:rPr lang="en-US" altLang="zh-TW" sz="1600" b="0" i="1" smtClean="0">
                          <a:solidFill>
                            <a:srgbClr val="FF0000"/>
                          </a:solidFill>
                          <a:latin typeface="Cambria Math" panose="02040503050406030204" pitchFamily="18" charset="0"/>
                        </a:rPr>
                        <m:t> ⁡(</m:t>
                      </m:r>
                      <m:f>
                        <m:fPr>
                          <m:ctrlPr>
                            <a:rPr lang="en-US" altLang="zh-TW" sz="1600" b="0" i="1" smtClean="0">
                              <a:solidFill>
                                <a:srgbClr val="FF0000"/>
                              </a:solidFill>
                              <a:latin typeface="Cambria Math" panose="02040503050406030204" pitchFamily="18" charset="0"/>
                            </a:rPr>
                          </m:ctrlPr>
                        </m:fPr>
                        <m:num>
                          <m:r>
                            <a:rPr lang="en-US" altLang="zh-TW" sz="1600" b="0" i="1" smtClean="0">
                              <a:solidFill>
                                <a:srgbClr val="FF0000"/>
                              </a:solidFill>
                              <a:latin typeface="Cambria Math" panose="02040503050406030204" pitchFamily="18" charset="0"/>
                            </a:rPr>
                            <m:t>𝐼𝑚</m:t>
                          </m:r>
                        </m:num>
                        <m:den>
                          <m:r>
                            <a:rPr lang="en-US" altLang="zh-TW" sz="1600" b="0" i="1" smtClean="0">
                              <a:solidFill>
                                <a:srgbClr val="FF0000"/>
                              </a:solidFill>
                              <a:latin typeface="Cambria Math" panose="02040503050406030204" pitchFamily="18" charset="0"/>
                            </a:rPr>
                            <m:t>𝑅𝑒</m:t>
                          </m:r>
                        </m:den>
                      </m:f>
                      <m:r>
                        <a:rPr lang="en-US" altLang="zh-TW" sz="1600" b="0" i="1" smtClean="0">
                          <a:solidFill>
                            <a:srgbClr val="FF0000"/>
                          </a:solidFill>
                          <a:latin typeface="Cambria Math" panose="02040503050406030204" pitchFamily="18" charset="0"/>
                        </a:rPr>
                        <m:t>)</m:t>
                      </m:r>
                    </m:oMath>
                  </m:oMathPara>
                </a14:m>
                <a:endParaRPr lang="zh-TW" altLang="en-US" sz="1600" dirty="0"/>
              </a:p>
            </p:txBody>
          </p:sp>
        </mc:Choice>
        <mc:Fallback xmlns="">
          <p:sp>
            <p:nvSpPr>
              <p:cNvPr id="26" name="文字方塊 25">
                <a:extLst>
                  <a:ext uri="{FF2B5EF4-FFF2-40B4-BE49-F238E27FC236}">
                    <a16:creationId xmlns:a16="http://schemas.microsoft.com/office/drawing/2014/main" id="{04873FE9-CEED-4BD4-ABDF-3A7A3F16BF80}"/>
                  </a:ext>
                </a:extLst>
              </p:cNvPr>
              <p:cNvSpPr txBox="1">
                <a:spLocks noRot="1" noChangeAspect="1" noMove="1" noResize="1" noEditPoints="1" noAdjustHandles="1" noChangeArrowheads="1" noChangeShapeType="1" noTextEdit="1"/>
              </p:cNvSpPr>
              <p:nvPr/>
            </p:nvSpPr>
            <p:spPr>
              <a:xfrm>
                <a:off x="2193508" y="2348880"/>
                <a:ext cx="1082348" cy="46102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1802515B-9ED8-4CAB-B145-4798FA161885}"/>
                  </a:ext>
                </a:extLst>
              </p:cNvPr>
              <p:cNvSpPr txBox="1"/>
              <p:nvPr/>
            </p:nvSpPr>
            <p:spPr>
              <a:xfrm>
                <a:off x="3491880" y="5365550"/>
                <a:ext cx="1082348" cy="461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600" b="0" i="0" smtClean="0">
                          <a:solidFill>
                            <a:srgbClr val="FF0000"/>
                          </a:solidFill>
                          <a:latin typeface="Cambria Math" panose="02040503050406030204" pitchFamily="18" charset="0"/>
                        </a:rPr>
                        <m:t>arctan</m:t>
                      </m:r>
                      <m:r>
                        <a:rPr lang="en-US" altLang="zh-TW" sz="1600" b="0" i="1" smtClean="0">
                          <a:solidFill>
                            <a:srgbClr val="FF0000"/>
                          </a:solidFill>
                          <a:latin typeface="Cambria Math" panose="02040503050406030204" pitchFamily="18" charset="0"/>
                        </a:rPr>
                        <m:t> ⁡(</m:t>
                      </m:r>
                      <m:f>
                        <m:fPr>
                          <m:ctrlPr>
                            <a:rPr lang="en-US" altLang="zh-TW" sz="1600" b="0" i="1" smtClean="0">
                              <a:solidFill>
                                <a:srgbClr val="FF0000"/>
                              </a:solidFill>
                              <a:latin typeface="Cambria Math" panose="02040503050406030204" pitchFamily="18" charset="0"/>
                            </a:rPr>
                          </m:ctrlPr>
                        </m:fPr>
                        <m:num>
                          <m:r>
                            <a:rPr lang="en-US" altLang="zh-TW" sz="1600" b="0" i="1" smtClean="0">
                              <a:solidFill>
                                <a:srgbClr val="FF0000"/>
                              </a:solidFill>
                              <a:latin typeface="Cambria Math" panose="02040503050406030204" pitchFamily="18" charset="0"/>
                            </a:rPr>
                            <m:t>𝐼𝑚</m:t>
                          </m:r>
                        </m:num>
                        <m:den>
                          <m:r>
                            <a:rPr lang="en-US" altLang="zh-TW" sz="1600" b="0" i="1" smtClean="0">
                              <a:solidFill>
                                <a:srgbClr val="FF0000"/>
                              </a:solidFill>
                              <a:latin typeface="Cambria Math" panose="02040503050406030204" pitchFamily="18" charset="0"/>
                            </a:rPr>
                            <m:t>𝑅𝑒</m:t>
                          </m:r>
                        </m:den>
                      </m:f>
                      <m:r>
                        <a:rPr lang="en-US" altLang="zh-TW" sz="1600" b="0" i="1" smtClean="0">
                          <a:solidFill>
                            <a:srgbClr val="FF0000"/>
                          </a:solidFill>
                          <a:latin typeface="Cambria Math" panose="02040503050406030204" pitchFamily="18" charset="0"/>
                        </a:rPr>
                        <m:t>)</m:t>
                      </m:r>
                    </m:oMath>
                  </m:oMathPara>
                </a14:m>
                <a:endParaRPr lang="zh-TW" altLang="en-US" sz="1600" dirty="0"/>
              </a:p>
            </p:txBody>
          </p:sp>
        </mc:Choice>
        <mc:Fallback xmlns="">
          <p:sp>
            <p:nvSpPr>
              <p:cNvPr id="33" name="文字方塊 32">
                <a:extLst>
                  <a:ext uri="{FF2B5EF4-FFF2-40B4-BE49-F238E27FC236}">
                    <a16:creationId xmlns:a16="http://schemas.microsoft.com/office/drawing/2014/main" id="{1802515B-9ED8-4CAB-B145-4798FA161885}"/>
                  </a:ext>
                </a:extLst>
              </p:cNvPr>
              <p:cNvSpPr txBox="1">
                <a:spLocks noRot="1" noChangeAspect="1" noMove="1" noResize="1" noEditPoints="1" noAdjustHandles="1" noChangeArrowheads="1" noChangeShapeType="1" noTextEdit="1"/>
              </p:cNvSpPr>
              <p:nvPr/>
            </p:nvSpPr>
            <p:spPr>
              <a:xfrm>
                <a:off x="3491880" y="5365550"/>
                <a:ext cx="1082348" cy="461024"/>
              </a:xfrm>
              <a:prstGeom prst="rect">
                <a:avLst/>
              </a:prstGeom>
              <a:blipFill>
                <a:blip r:embed="rId1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88432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3E05D775-F13A-48AD-B0F1-D649BA1EB174}"/>
              </a:ext>
            </a:extLst>
          </p:cNvPr>
          <p:cNvGrpSpPr/>
          <p:nvPr/>
        </p:nvGrpSpPr>
        <p:grpSpPr>
          <a:xfrm>
            <a:off x="4029040" y="6349446"/>
            <a:ext cx="1013909" cy="508554"/>
            <a:chOff x="1973915" y="5392432"/>
            <a:chExt cx="2740109" cy="1374377"/>
          </a:xfrm>
        </p:grpSpPr>
        <p:pic>
          <p:nvPicPr>
            <p:cNvPr id="9" name="圖片 8">
              <a:extLst>
                <a:ext uri="{FF2B5EF4-FFF2-40B4-BE49-F238E27FC236}">
                  <a16:creationId xmlns:a16="http://schemas.microsoft.com/office/drawing/2014/main" id="{FD6CB2E4-4B40-4E47-8A41-7DDAF6BFBF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0" name="矩形 9">
              <a:extLst>
                <a:ext uri="{FF2B5EF4-FFF2-40B4-BE49-F238E27FC236}">
                  <a16:creationId xmlns:a16="http://schemas.microsoft.com/office/drawing/2014/main" id="{D2887E0A-13E5-4735-A13D-46D78679E4EF}"/>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4A8E343-E0AD-45ED-BDB7-A6B9484DF560}"/>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 name="矩形 5">
            <a:extLst>
              <a:ext uri="{FF2B5EF4-FFF2-40B4-BE49-F238E27FC236}">
                <a16:creationId xmlns:a16="http://schemas.microsoft.com/office/drawing/2014/main" id="{3E326CBA-7D12-4465-AA93-4ED7CB36E701}"/>
              </a:ext>
            </a:extLst>
          </p:cNvPr>
          <p:cNvSpPr/>
          <p:nvPr/>
        </p:nvSpPr>
        <p:spPr>
          <a:xfrm>
            <a:off x="-4840" y="5785689"/>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F3D3F9E6-05C3-499B-86E6-44E1D0AB36D8}"/>
              </a:ext>
            </a:extLst>
          </p:cNvPr>
          <p:cNvSpPr>
            <a:spLocks noGrp="1"/>
          </p:cNvSpPr>
          <p:nvPr>
            <p:ph type="title"/>
          </p:nvPr>
        </p:nvSpPr>
        <p:spPr/>
        <p:txBody>
          <a:bodyPr/>
          <a:lstStyle/>
          <a:p>
            <a:r>
              <a:rPr lang="en-US" altLang="zh-TW" dirty="0"/>
              <a:t>Multiplication of Mask making</a:t>
            </a:r>
            <a:endParaRPr lang="zh-TW" altLang="en-US" dirty="0"/>
          </a:p>
        </p:txBody>
      </p:sp>
      <p:pic>
        <p:nvPicPr>
          <p:cNvPr id="4" name="圖片 3">
            <a:extLst>
              <a:ext uri="{FF2B5EF4-FFF2-40B4-BE49-F238E27FC236}">
                <a16:creationId xmlns:a16="http://schemas.microsoft.com/office/drawing/2014/main" id="{05CF7196-7AD5-4A26-A638-E954EAD18548}"/>
              </a:ext>
            </a:extLst>
          </p:cNvPr>
          <p:cNvPicPr>
            <a:picLocks noChangeAspect="1"/>
          </p:cNvPicPr>
          <p:nvPr/>
        </p:nvPicPr>
        <p:blipFill rotWithShape="1">
          <a:blip r:embed="rId4"/>
          <a:srcRect l="40983" t="32370" r="27041" b="45733"/>
          <a:stretch/>
        </p:blipFill>
        <p:spPr>
          <a:xfrm>
            <a:off x="457200" y="2780116"/>
            <a:ext cx="4614070" cy="2106449"/>
          </a:xfrm>
          <a:prstGeom prst="rect">
            <a:avLst/>
          </a:prstGeom>
        </p:spPr>
      </p:pic>
      <p:sp>
        <p:nvSpPr>
          <p:cNvPr id="5" name="文字方塊 4">
            <a:extLst>
              <a:ext uri="{FF2B5EF4-FFF2-40B4-BE49-F238E27FC236}">
                <a16:creationId xmlns:a16="http://schemas.microsoft.com/office/drawing/2014/main" id="{F7347444-14C3-45A5-B484-0E1240142AC7}"/>
              </a:ext>
            </a:extLst>
          </p:cNvPr>
          <p:cNvSpPr txBox="1"/>
          <p:nvPr/>
        </p:nvSpPr>
        <p:spPr>
          <a:xfrm>
            <a:off x="2411760" y="6474689"/>
            <a:ext cx="6696744" cy="246221"/>
          </a:xfrm>
          <a:prstGeom prst="rect">
            <a:avLst/>
          </a:prstGeom>
          <a:noFill/>
        </p:spPr>
        <p:txBody>
          <a:bodyPr wrap="square" rtlCol="0">
            <a:spAutoFit/>
          </a:bodyPr>
          <a:lstStyle/>
          <a:p>
            <a:pPr algn="r"/>
            <a:r>
              <a:rPr lang="en-US" altLang="zh-TW" sz="1000" i="1" dirty="0">
                <a:latin typeface="Times New Roman" panose="02020603050405020304" pitchFamily="18" charset="0"/>
                <a:cs typeface="Times New Roman" panose="02020603050405020304" pitchFamily="18" charset="0"/>
              </a:rPr>
              <a:t>Susceptibility-Weighted Imaging;</a:t>
            </a:r>
            <a:r>
              <a:rPr lang="sv-SE" altLang="zh-TW" sz="1000" i="1" u="sng" dirty="0">
                <a:latin typeface="Times New Roman" panose="02020603050405020304" pitchFamily="18" charset="0"/>
                <a:cs typeface="Times New Roman" panose="02020603050405020304" pitchFamily="18" charset="0"/>
                <a:hlinkClick r:id="rId5" tooltip="Magnetic resonance in medicine."/>
              </a:rPr>
              <a:t> Magn Reson Med.</a:t>
            </a:r>
            <a:r>
              <a:rPr lang="sv-SE" altLang="zh-TW" sz="1000" i="1" dirty="0">
                <a:latin typeface="Times New Roman" panose="02020603050405020304" pitchFamily="18" charset="0"/>
                <a:cs typeface="Times New Roman" panose="02020603050405020304" pitchFamily="18" charset="0"/>
              </a:rPr>
              <a:t> 2004 Sep;52(3):612-8.;</a:t>
            </a:r>
            <a:r>
              <a:rPr lang="en-US" altLang="zh-TW" sz="1000" i="1" u="sng" dirty="0">
                <a:latin typeface="Times New Roman" panose="02020603050405020304" pitchFamily="18" charset="0"/>
                <a:cs typeface="Times New Roman" panose="02020603050405020304" pitchFamily="18" charset="0"/>
                <a:hlinkClick r:id="rId6"/>
              </a:rPr>
              <a:t> </a:t>
            </a:r>
            <a:r>
              <a:rPr lang="en-US" altLang="zh-TW" sz="1000" i="1" u="sng" dirty="0" err="1">
                <a:latin typeface="Times New Roman" panose="02020603050405020304" pitchFamily="18" charset="0"/>
                <a:cs typeface="Times New Roman" panose="02020603050405020304" pitchFamily="18" charset="0"/>
                <a:hlinkClick r:id="rId6"/>
              </a:rPr>
              <a:t>Haacke</a:t>
            </a:r>
            <a:r>
              <a:rPr lang="en-US" altLang="zh-TW" sz="1000" i="1" u="sng" dirty="0">
                <a:latin typeface="Times New Roman" panose="02020603050405020304" pitchFamily="18" charset="0"/>
                <a:cs typeface="Times New Roman" panose="02020603050405020304" pitchFamily="18" charset="0"/>
                <a:hlinkClick r:id="rId6"/>
              </a:rPr>
              <a:t> EM</a:t>
            </a:r>
            <a:r>
              <a:rPr lang="en-US" altLang="zh-TW" sz="1000" i="1" baseline="30000" dirty="0">
                <a:latin typeface="Times New Roman" panose="02020603050405020304" pitchFamily="18" charset="0"/>
                <a:cs typeface="Times New Roman" panose="02020603050405020304" pitchFamily="18" charset="0"/>
              </a:rPr>
              <a:t>1</a:t>
            </a:r>
            <a:r>
              <a:rPr lang="en-US" altLang="zh-TW" sz="1000" i="1" dirty="0">
                <a:latin typeface="Times New Roman" panose="02020603050405020304" pitchFamily="18" charset="0"/>
                <a:cs typeface="Times New Roman" panose="02020603050405020304" pitchFamily="18" charset="0"/>
              </a:rPr>
              <a:t>, </a:t>
            </a:r>
            <a:r>
              <a:rPr lang="en-US" altLang="zh-TW" sz="1000" i="1" u="sng" dirty="0">
                <a:latin typeface="Times New Roman" panose="02020603050405020304" pitchFamily="18" charset="0"/>
                <a:cs typeface="Times New Roman" panose="02020603050405020304" pitchFamily="18" charset="0"/>
                <a:hlinkClick r:id="rId7"/>
              </a:rPr>
              <a:t>Xu Y</a:t>
            </a:r>
            <a:r>
              <a:rPr lang="en-US" altLang="zh-TW" sz="1000" i="1" dirty="0">
                <a:latin typeface="Times New Roman" panose="02020603050405020304" pitchFamily="18" charset="0"/>
                <a:cs typeface="Times New Roman" panose="02020603050405020304" pitchFamily="18" charset="0"/>
              </a:rPr>
              <a:t>, </a:t>
            </a:r>
            <a:r>
              <a:rPr lang="en-US" altLang="zh-TW" sz="1000" i="1" u="sng" dirty="0">
                <a:latin typeface="Times New Roman" panose="02020603050405020304" pitchFamily="18" charset="0"/>
                <a:cs typeface="Times New Roman" panose="02020603050405020304" pitchFamily="18" charset="0"/>
                <a:hlinkClick r:id="rId8"/>
              </a:rPr>
              <a:t>Cheng YC</a:t>
            </a:r>
            <a:r>
              <a:rPr lang="en-US" altLang="zh-TW" sz="1000" i="1" dirty="0">
                <a:latin typeface="Times New Roman" panose="02020603050405020304" pitchFamily="18" charset="0"/>
                <a:cs typeface="Times New Roman" panose="02020603050405020304" pitchFamily="18" charset="0"/>
              </a:rPr>
              <a:t>, </a:t>
            </a:r>
            <a:r>
              <a:rPr lang="en-US" altLang="zh-TW" sz="1000" i="1" u="sng" dirty="0">
                <a:latin typeface="Times New Roman" panose="02020603050405020304" pitchFamily="18" charset="0"/>
                <a:cs typeface="Times New Roman" panose="02020603050405020304" pitchFamily="18" charset="0"/>
                <a:hlinkClick r:id="rId9"/>
              </a:rPr>
              <a:t>Reichenbach JR</a:t>
            </a:r>
            <a:r>
              <a:rPr lang="en-US" altLang="zh-TW" sz="1000" i="1" dirty="0">
                <a:latin typeface="Times New Roman" panose="02020603050405020304" pitchFamily="18" charset="0"/>
                <a:cs typeface="Times New Roman" panose="02020603050405020304" pitchFamily="18" charset="0"/>
              </a:rPr>
              <a:t>.</a:t>
            </a:r>
            <a:endParaRPr lang="zh-TW" altLang="en-US" sz="1000" i="1" dirty="0">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C6B42B3E-3795-4309-94E9-20C32A300E36}"/>
              </a:ext>
            </a:extLst>
          </p:cNvPr>
          <p:cNvSpPr txBox="1">
            <a:spLocks/>
          </p:cNvSpPr>
          <p:nvPr/>
        </p:nvSpPr>
        <p:spPr bwMode="auto">
          <a:xfrm>
            <a:off x="4571999" y="1837620"/>
            <a:ext cx="417646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altLang="zh-TW" dirty="0"/>
              <a:t>To acquire best contrast, how many times should we multiply? </a:t>
            </a:r>
          </a:p>
          <a:p>
            <a:endParaRPr kumimoji="0" lang="en-US" altLang="zh-TW" dirty="0"/>
          </a:p>
          <a:p>
            <a:r>
              <a:rPr kumimoji="0" lang="en-US" altLang="zh-TW" dirty="0"/>
              <a:t>CNR &amp; SNR</a:t>
            </a:r>
            <a:r>
              <a:rPr kumimoji="0" lang="zh-TW" altLang="en-US" dirty="0"/>
              <a:t> </a:t>
            </a:r>
            <a:r>
              <a:rPr kumimoji="0" lang="en-US" altLang="zh-TW" dirty="0"/>
              <a:t>trade</a:t>
            </a:r>
            <a:r>
              <a:rPr kumimoji="0" lang="zh-TW" altLang="en-US" dirty="0"/>
              <a:t> </a:t>
            </a:r>
            <a:r>
              <a:rPr kumimoji="0" lang="en-US" altLang="zh-TW" dirty="0"/>
              <a:t>off </a:t>
            </a:r>
            <a:endParaRPr kumimoji="0" lang="zh-TW" altLang="en-US" dirty="0"/>
          </a:p>
        </p:txBody>
      </p:sp>
      <p:cxnSp>
        <p:nvCxnSpPr>
          <p:cNvPr id="12" name="直線單箭頭接點 11">
            <a:extLst>
              <a:ext uri="{FF2B5EF4-FFF2-40B4-BE49-F238E27FC236}">
                <a16:creationId xmlns:a16="http://schemas.microsoft.com/office/drawing/2014/main" id="{0C700D0D-8B5B-4BE5-951B-7DBBAEFC5616}"/>
              </a:ext>
            </a:extLst>
          </p:cNvPr>
          <p:cNvCxnSpPr/>
          <p:nvPr/>
        </p:nvCxnSpPr>
        <p:spPr>
          <a:xfrm flipV="1">
            <a:off x="5148064" y="4437112"/>
            <a:ext cx="504056"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A6B91DC5-F098-443B-B924-F74FF94105CC}"/>
              </a:ext>
            </a:extLst>
          </p:cNvPr>
          <p:cNvCxnSpPr>
            <a:cxnSpLocks/>
          </p:cNvCxnSpPr>
          <p:nvPr/>
        </p:nvCxnSpPr>
        <p:spPr>
          <a:xfrm>
            <a:off x="6195079" y="4437112"/>
            <a:ext cx="537161"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137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01EE00-2CC1-4F65-B4BA-FC1DC9277A74}"/>
              </a:ext>
            </a:extLst>
          </p:cNvPr>
          <p:cNvSpPr>
            <a:spLocks noGrp="1"/>
          </p:cNvSpPr>
          <p:nvPr>
            <p:ph type="title"/>
          </p:nvPr>
        </p:nvSpPr>
        <p:spPr/>
        <p:txBody>
          <a:bodyPr/>
          <a:lstStyle/>
          <a:p>
            <a:r>
              <a:rPr lang="en-US" altLang="zh-TW" dirty="0">
                <a:solidFill>
                  <a:srgbClr val="0C234B"/>
                </a:solidFill>
              </a:rPr>
              <a:t>SWI Advantage</a:t>
            </a:r>
            <a:endParaRPr lang="zh-TW" altLang="en-US" dirty="0">
              <a:solidFill>
                <a:srgbClr val="0C234B"/>
              </a:solidFill>
            </a:endParaRPr>
          </a:p>
        </p:txBody>
      </p:sp>
      <p:sp>
        <p:nvSpPr>
          <p:cNvPr id="4" name="矩形 3">
            <a:extLst>
              <a:ext uri="{FF2B5EF4-FFF2-40B4-BE49-F238E27FC236}">
                <a16:creationId xmlns:a16="http://schemas.microsoft.com/office/drawing/2014/main" id="{0939F70B-C483-4614-83FE-742437D142EC}"/>
              </a:ext>
            </a:extLst>
          </p:cNvPr>
          <p:cNvSpPr/>
          <p:nvPr/>
        </p:nvSpPr>
        <p:spPr>
          <a:xfrm>
            <a:off x="5457" y="5921896"/>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E54D6F7-2063-4B2B-9CF3-FBBFBC5BD910}"/>
              </a:ext>
            </a:extLst>
          </p:cNvPr>
          <p:cNvSpPr/>
          <p:nvPr/>
        </p:nvSpPr>
        <p:spPr>
          <a:xfrm>
            <a:off x="35496" y="6021288"/>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4208346D-8948-457F-80BD-56ABC6F7F7C2}"/>
              </a:ext>
            </a:extLst>
          </p:cNvPr>
          <p:cNvPicPr>
            <a:picLocks noChangeAspect="1"/>
          </p:cNvPicPr>
          <p:nvPr/>
        </p:nvPicPr>
        <p:blipFill rotWithShape="1">
          <a:blip r:embed="rId3"/>
          <a:srcRect l="40550" t="19969" r="24800" b="17996"/>
          <a:stretch/>
        </p:blipFill>
        <p:spPr>
          <a:xfrm>
            <a:off x="60648" y="1315104"/>
            <a:ext cx="4655368" cy="5379920"/>
          </a:xfrm>
          <a:prstGeom prst="rect">
            <a:avLst/>
          </a:prstGeom>
        </p:spPr>
      </p:pic>
      <p:sp>
        <p:nvSpPr>
          <p:cNvPr id="3" name="內容版面配置區 2">
            <a:extLst>
              <a:ext uri="{FF2B5EF4-FFF2-40B4-BE49-F238E27FC236}">
                <a16:creationId xmlns:a16="http://schemas.microsoft.com/office/drawing/2014/main" id="{F4555233-C836-4D14-9155-24134EB9DE13}"/>
              </a:ext>
            </a:extLst>
          </p:cNvPr>
          <p:cNvSpPr>
            <a:spLocks noGrp="1"/>
          </p:cNvSpPr>
          <p:nvPr>
            <p:ph idx="1"/>
          </p:nvPr>
        </p:nvSpPr>
        <p:spPr>
          <a:xfrm>
            <a:off x="4283968" y="1949078"/>
            <a:ext cx="4615467" cy="4525963"/>
          </a:xfrm>
        </p:spPr>
        <p:txBody>
          <a:bodyPr/>
          <a:lstStyle/>
          <a:p>
            <a:pPr marL="514350" indent="-514350">
              <a:buFont typeface="+mj-lt"/>
              <a:buAutoNum type="arabicPeriod"/>
            </a:pPr>
            <a:r>
              <a:rPr lang="en-US" altLang="zh-TW" sz="2800" b="1" dirty="0">
                <a:solidFill>
                  <a:srgbClr val="0C234B"/>
                </a:solidFill>
                <a:latin typeface="微軟正黑體 Light" panose="020B0304030504040204" pitchFamily="34" charset="-120"/>
                <a:ea typeface="微軟正黑體 Light" panose="020B0304030504040204" pitchFamily="34" charset="-120"/>
              </a:rPr>
              <a:t>Optic nerve well shown</a:t>
            </a:r>
          </a:p>
          <a:p>
            <a:pPr marL="514350" indent="-514350">
              <a:buFont typeface="+mj-lt"/>
              <a:buAutoNum type="arabicPeriod"/>
            </a:pPr>
            <a:endParaRPr lang="en-US" altLang="zh-TW" sz="2800" b="1" dirty="0">
              <a:solidFill>
                <a:srgbClr val="0C234B"/>
              </a:solidFill>
              <a:latin typeface="微軟正黑體 Light" panose="020B0304030504040204" pitchFamily="34" charset="-120"/>
              <a:ea typeface="微軟正黑體 Light" panose="020B0304030504040204" pitchFamily="34" charset="-120"/>
            </a:endParaRPr>
          </a:p>
          <a:p>
            <a:pPr marL="514350" indent="-514350">
              <a:buFont typeface="+mj-lt"/>
              <a:buAutoNum type="arabicPeriod"/>
            </a:pPr>
            <a:r>
              <a:rPr lang="en-US" altLang="zh-TW" sz="2800" b="1" dirty="0">
                <a:solidFill>
                  <a:srgbClr val="0C234B"/>
                </a:solidFill>
                <a:latin typeface="微軟正黑體 Light" panose="020B0304030504040204" pitchFamily="34" charset="-120"/>
                <a:ea typeface="微軟正黑體 Light" panose="020B0304030504040204" pitchFamily="34" charset="-120"/>
              </a:rPr>
              <a:t>Fat signal saturation</a:t>
            </a:r>
            <a:r>
              <a:rPr lang="zh-TW" altLang="en-US" sz="2800" b="1" dirty="0">
                <a:solidFill>
                  <a:srgbClr val="0C234B"/>
                </a:solidFill>
                <a:latin typeface="微軟正黑體 Light" panose="020B0304030504040204" pitchFamily="34" charset="-120"/>
                <a:ea typeface="微軟正黑體 Light" panose="020B0304030504040204" pitchFamily="34" charset="-120"/>
              </a:rPr>
              <a:t>　</a:t>
            </a:r>
            <a:r>
              <a:rPr lang="en-US" altLang="zh-TW" sz="2800" b="1" dirty="0">
                <a:solidFill>
                  <a:srgbClr val="0C234B"/>
                </a:solidFill>
                <a:latin typeface="微軟正黑體 Light" panose="020B0304030504040204" pitchFamily="34" charset="-120"/>
                <a:ea typeface="微軟正黑體 Light" panose="020B0304030504040204" pitchFamily="34" charset="-120"/>
              </a:rPr>
              <a:t>simplify</a:t>
            </a:r>
          </a:p>
          <a:p>
            <a:pPr marL="514350" indent="-514350">
              <a:buFont typeface="+mj-lt"/>
              <a:buAutoNum type="arabicPeriod"/>
            </a:pPr>
            <a:endParaRPr lang="en-US" altLang="zh-TW" sz="2800" b="1" dirty="0">
              <a:solidFill>
                <a:srgbClr val="0C234B"/>
              </a:solidFill>
              <a:latin typeface="微軟正黑體 Light" panose="020B0304030504040204" pitchFamily="34" charset="-120"/>
              <a:ea typeface="微軟正黑體 Light" panose="020B0304030504040204" pitchFamily="34" charset="-120"/>
            </a:endParaRPr>
          </a:p>
          <a:p>
            <a:pPr marL="514350" indent="-514350">
              <a:buFont typeface="+mj-lt"/>
              <a:buAutoNum type="arabicPeriod"/>
            </a:pPr>
            <a:r>
              <a:rPr lang="en-US" altLang="zh-TW" sz="2800" b="1" dirty="0">
                <a:solidFill>
                  <a:srgbClr val="0C234B"/>
                </a:solidFill>
                <a:latin typeface="微軟正黑體 Light" panose="020B0304030504040204" pitchFamily="34" charset="-120"/>
                <a:ea typeface="微軟正黑體 Light" panose="020B0304030504040204" pitchFamily="34" charset="-120"/>
              </a:rPr>
              <a:t>GM &amp; WM more clearly</a:t>
            </a:r>
            <a:endParaRPr lang="zh-TW" altLang="en-US" sz="2800" b="1" dirty="0">
              <a:solidFill>
                <a:srgbClr val="0C234B"/>
              </a:solidFill>
              <a:latin typeface="微軟正黑體 Light" panose="020B0304030504040204" pitchFamily="34" charset="-120"/>
              <a:ea typeface="微軟正黑體 Light" panose="020B0304030504040204" pitchFamily="34" charset="-120"/>
            </a:endParaRPr>
          </a:p>
        </p:txBody>
      </p:sp>
      <p:sp>
        <p:nvSpPr>
          <p:cNvPr id="7" name="文字方塊 6">
            <a:extLst>
              <a:ext uri="{FF2B5EF4-FFF2-40B4-BE49-F238E27FC236}">
                <a16:creationId xmlns:a16="http://schemas.microsoft.com/office/drawing/2014/main" id="{2448A57A-F2A6-4FA9-AEF3-17C032D0045B}"/>
              </a:ext>
            </a:extLst>
          </p:cNvPr>
          <p:cNvSpPr txBox="1"/>
          <p:nvPr/>
        </p:nvSpPr>
        <p:spPr>
          <a:xfrm>
            <a:off x="2447256" y="6571913"/>
            <a:ext cx="6696744" cy="246221"/>
          </a:xfrm>
          <a:prstGeom prst="rect">
            <a:avLst/>
          </a:prstGeom>
          <a:noFill/>
        </p:spPr>
        <p:txBody>
          <a:bodyPr wrap="square" rtlCol="0">
            <a:spAutoFit/>
          </a:bodyPr>
          <a:lstStyle/>
          <a:p>
            <a:pPr algn="r"/>
            <a:r>
              <a:rPr lang="en-US" altLang="zh-TW" sz="1000" i="1" dirty="0">
                <a:latin typeface="Times New Roman" panose="02020603050405020304" pitchFamily="18" charset="0"/>
                <a:cs typeface="Times New Roman" panose="02020603050405020304" pitchFamily="18" charset="0"/>
              </a:rPr>
              <a:t>Susceptibility-Weighted Imaging;</a:t>
            </a:r>
            <a:r>
              <a:rPr lang="sv-SE" altLang="zh-TW" sz="1000" i="1" u="sng" dirty="0">
                <a:latin typeface="Times New Roman" panose="02020603050405020304" pitchFamily="18" charset="0"/>
                <a:cs typeface="Times New Roman" panose="02020603050405020304" pitchFamily="18" charset="0"/>
                <a:hlinkClick r:id="rId4" tooltip="Magnetic resonance in medicine."/>
              </a:rPr>
              <a:t> Magn Reson Med.</a:t>
            </a:r>
            <a:r>
              <a:rPr lang="sv-SE" altLang="zh-TW" sz="1000" i="1" dirty="0">
                <a:latin typeface="Times New Roman" panose="02020603050405020304" pitchFamily="18" charset="0"/>
                <a:cs typeface="Times New Roman" panose="02020603050405020304" pitchFamily="18" charset="0"/>
              </a:rPr>
              <a:t> 2004 Sep;52(3):612-8.;</a:t>
            </a:r>
            <a:r>
              <a:rPr lang="en-US" altLang="zh-TW" sz="1000" i="1" u="sng" dirty="0">
                <a:latin typeface="Times New Roman" panose="02020603050405020304" pitchFamily="18" charset="0"/>
                <a:cs typeface="Times New Roman" panose="02020603050405020304" pitchFamily="18" charset="0"/>
                <a:hlinkClick r:id="rId5"/>
              </a:rPr>
              <a:t> </a:t>
            </a:r>
            <a:r>
              <a:rPr lang="en-US" altLang="zh-TW" sz="1000" i="1" u="sng" dirty="0" err="1">
                <a:latin typeface="Times New Roman" panose="02020603050405020304" pitchFamily="18" charset="0"/>
                <a:cs typeface="Times New Roman" panose="02020603050405020304" pitchFamily="18" charset="0"/>
                <a:hlinkClick r:id="rId5"/>
              </a:rPr>
              <a:t>Haacke</a:t>
            </a:r>
            <a:r>
              <a:rPr lang="en-US" altLang="zh-TW" sz="1000" i="1" u="sng" dirty="0">
                <a:latin typeface="Times New Roman" panose="02020603050405020304" pitchFamily="18" charset="0"/>
                <a:cs typeface="Times New Roman" panose="02020603050405020304" pitchFamily="18" charset="0"/>
                <a:hlinkClick r:id="rId5"/>
              </a:rPr>
              <a:t> EM</a:t>
            </a:r>
            <a:r>
              <a:rPr lang="en-US" altLang="zh-TW" sz="1000" i="1" baseline="30000" dirty="0">
                <a:latin typeface="Times New Roman" panose="02020603050405020304" pitchFamily="18" charset="0"/>
                <a:cs typeface="Times New Roman" panose="02020603050405020304" pitchFamily="18" charset="0"/>
              </a:rPr>
              <a:t>1</a:t>
            </a:r>
            <a:r>
              <a:rPr lang="en-US" altLang="zh-TW" sz="1000" i="1" dirty="0">
                <a:latin typeface="Times New Roman" panose="02020603050405020304" pitchFamily="18" charset="0"/>
                <a:cs typeface="Times New Roman" panose="02020603050405020304" pitchFamily="18" charset="0"/>
              </a:rPr>
              <a:t>, </a:t>
            </a:r>
            <a:r>
              <a:rPr lang="en-US" altLang="zh-TW" sz="1000" i="1" u="sng" dirty="0">
                <a:latin typeface="Times New Roman" panose="02020603050405020304" pitchFamily="18" charset="0"/>
                <a:cs typeface="Times New Roman" panose="02020603050405020304" pitchFamily="18" charset="0"/>
                <a:hlinkClick r:id="rId6"/>
              </a:rPr>
              <a:t>Xu Y</a:t>
            </a:r>
            <a:r>
              <a:rPr lang="en-US" altLang="zh-TW" sz="1000" i="1" dirty="0">
                <a:latin typeface="Times New Roman" panose="02020603050405020304" pitchFamily="18" charset="0"/>
                <a:cs typeface="Times New Roman" panose="02020603050405020304" pitchFamily="18" charset="0"/>
              </a:rPr>
              <a:t>, </a:t>
            </a:r>
            <a:r>
              <a:rPr lang="en-US" altLang="zh-TW" sz="1000" i="1" u="sng" dirty="0">
                <a:latin typeface="Times New Roman" panose="02020603050405020304" pitchFamily="18" charset="0"/>
                <a:cs typeface="Times New Roman" panose="02020603050405020304" pitchFamily="18" charset="0"/>
                <a:hlinkClick r:id="rId7"/>
              </a:rPr>
              <a:t>Cheng YC</a:t>
            </a:r>
            <a:r>
              <a:rPr lang="en-US" altLang="zh-TW" sz="1000" i="1" dirty="0">
                <a:latin typeface="Times New Roman" panose="02020603050405020304" pitchFamily="18" charset="0"/>
                <a:cs typeface="Times New Roman" panose="02020603050405020304" pitchFamily="18" charset="0"/>
              </a:rPr>
              <a:t>, </a:t>
            </a:r>
            <a:r>
              <a:rPr lang="en-US" altLang="zh-TW" sz="1000" i="1" u="sng" dirty="0">
                <a:latin typeface="Times New Roman" panose="02020603050405020304" pitchFamily="18" charset="0"/>
                <a:cs typeface="Times New Roman" panose="02020603050405020304" pitchFamily="18" charset="0"/>
                <a:hlinkClick r:id="rId8"/>
              </a:rPr>
              <a:t>Reichenbach JR</a:t>
            </a:r>
            <a:r>
              <a:rPr lang="en-US" altLang="zh-TW" sz="1000" i="1" dirty="0">
                <a:latin typeface="Times New Roman" panose="02020603050405020304" pitchFamily="18" charset="0"/>
                <a:cs typeface="Times New Roman" panose="02020603050405020304" pitchFamily="18" charset="0"/>
              </a:rPr>
              <a:t>.</a:t>
            </a:r>
            <a:endParaRPr lang="zh-TW" altLang="en-US" sz="1000" i="1" dirty="0">
              <a:latin typeface="Times New Roman" panose="02020603050405020304" pitchFamily="18" charset="0"/>
              <a:cs typeface="Times New Roman" panose="02020603050405020304" pitchFamily="18" charset="0"/>
            </a:endParaRPr>
          </a:p>
        </p:txBody>
      </p:sp>
      <p:sp>
        <p:nvSpPr>
          <p:cNvPr id="8" name="圓形: 空心 7">
            <a:extLst>
              <a:ext uri="{FF2B5EF4-FFF2-40B4-BE49-F238E27FC236}">
                <a16:creationId xmlns:a16="http://schemas.microsoft.com/office/drawing/2014/main" id="{6AA5B3B0-25C6-4536-8B3F-592CF25CAB92}"/>
              </a:ext>
            </a:extLst>
          </p:cNvPr>
          <p:cNvSpPr/>
          <p:nvPr/>
        </p:nvSpPr>
        <p:spPr>
          <a:xfrm>
            <a:off x="3275856" y="3573016"/>
            <a:ext cx="432048" cy="432048"/>
          </a:xfrm>
          <a:prstGeom prst="donut">
            <a:avLst>
              <a:gd name="adj" fmla="val 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圓形: 空心 8">
            <a:extLst>
              <a:ext uri="{FF2B5EF4-FFF2-40B4-BE49-F238E27FC236}">
                <a16:creationId xmlns:a16="http://schemas.microsoft.com/office/drawing/2014/main" id="{3A37ECD1-19AE-4ABB-939F-673BD5D7861A}"/>
              </a:ext>
            </a:extLst>
          </p:cNvPr>
          <p:cNvSpPr/>
          <p:nvPr/>
        </p:nvSpPr>
        <p:spPr>
          <a:xfrm>
            <a:off x="1403648" y="1517030"/>
            <a:ext cx="432048" cy="432048"/>
          </a:xfrm>
          <a:prstGeom prst="donut">
            <a:avLst>
              <a:gd name="adj" fmla="val 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036F80E6-7437-4CD6-B3EB-9C47A9F6A173}"/>
              </a:ext>
            </a:extLst>
          </p:cNvPr>
          <p:cNvSpPr txBox="1"/>
          <p:nvPr/>
        </p:nvSpPr>
        <p:spPr>
          <a:xfrm>
            <a:off x="60648" y="1179490"/>
            <a:ext cx="1261884" cy="369332"/>
          </a:xfrm>
          <a:prstGeom prst="rect">
            <a:avLst/>
          </a:prstGeom>
          <a:noFill/>
        </p:spPr>
        <p:txBody>
          <a:bodyPr wrap="none" rtlCol="0">
            <a:spAutoFit/>
          </a:bodyPr>
          <a:lstStyle/>
          <a:p>
            <a:r>
              <a:rPr lang="en-US" altLang="zh-TW" dirty="0">
                <a:solidFill>
                  <a:srgbClr val="FF0000"/>
                </a:solidFill>
              </a:rPr>
              <a:t>magnitude</a:t>
            </a:r>
            <a:endParaRPr lang="zh-TW" altLang="en-US" dirty="0">
              <a:solidFill>
                <a:srgbClr val="FF0000"/>
              </a:solidFill>
            </a:endParaRPr>
          </a:p>
        </p:txBody>
      </p:sp>
      <p:sp>
        <p:nvSpPr>
          <p:cNvPr id="11" name="文字方塊 10">
            <a:extLst>
              <a:ext uri="{FF2B5EF4-FFF2-40B4-BE49-F238E27FC236}">
                <a16:creationId xmlns:a16="http://schemas.microsoft.com/office/drawing/2014/main" id="{449B18FD-F93D-4F31-8784-FF09715FF022}"/>
              </a:ext>
            </a:extLst>
          </p:cNvPr>
          <p:cNvSpPr txBox="1"/>
          <p:nvPr/>
        </p:nvSpPr>
        <p:spPr>
          <a:xfrm>
            <a:off x="2365653" y="1179490"/>
            <a:ext cx="813043" cy="369332"/>
          </a:xfrm>
          <a:prstGeom prst="rect">
            <a:avLst/>
          </a:prstGeom>
          <a:noFill/>
        </p:spPr>
        <p:txBody>
          <a:bodyPr wrap="none" rtlCol="0">
            <a:spAutoFit/>
          </a:bodyPr>
          <a:lstStyle/>
          <a:p>
            <a:r>
              <a:rPr lang="en-US" altLang="zh-TW" dirty="0">
                <a:solidFill>
                  <a:srgbClr val="FF0000"/>
                </a:solidFill>
              </a:rPr>
              <a:t>phase</a:t>
            </a:r>
            <a:endParaRPr lang="zh-TW" altLang="en-US" dirty="0">
              <a:solidFill>
                <a:srgbClr val="FF0000"/>
              </a:solidFill>
            </a:endParaRPr>
          </a:p>
        </p:txBody>
      </p:sp>
      <p:sp>
        <p:nvSpPr>
          <p:cNvPr id="12" name="文字方塊 11">
            <a:extLst>
              <a:ext uri="{FF2B5EF4-FFF2-40B4-BE49-F238E27FC236}">
                <a16:creationId xmlns:a16="http://schemas.microsoft.com/office/drawing/2014/main" id="{DEFC8762-FC31-421D-8502-A7E7C15E8E7A}"/>
              </a:ext>
            </a:extLst>
          </p:cNvPr>
          <p:cNvSpPr txBox="1"/>
          <p:nvPr/>
        </p:nvSpPr>
        <p:spPr>
          <a:xfrm>
            <a:off x="204285" y="3284984"/>
            <a:ext cx="620683" cy="369332"/>
          </a:xfrm>
          <a:prstGeom prst="rect">
            <a:avLst/>
          </a:prstGeom>
          <a:noFill/>
        </p:spPr>
        <p:txBody>
          <a:bodyPr wrap="none" rtlCol="0">
            <a:spAutoFit/>
          </a:bodyPr>
          <a:lstStyle/>
          <a:p>
            <a:r>
              <a:rPr lang="en-US" altLang="zh-TW" dirty="0">
                <a:solidFill>
                  <a:srgbClr val="FF0000"/>
                </a:solidFill>
              </a:rPr>
              <a:t>SWI</a:t>
            </a:r>
            <a:endParaRPr lang="zh-TW" altLang="en-US" dirty="0">
              <a:solidFill>
                <a:srgbClr val="FF0000"/>
              </a:solidFill>
            </a:endParaRPr>
          </a:p>
        </p:txBody>
      </p:sp>
      <p:sp>
        <p:nvSpPr>
          <p:cNvPr id="13" name="文字方塊 12">
            <a:extLst>
              <a:ext uri="{FF2B5EF4-FFF2-40B4-BE49-F238E27FC236}">
                <a16:creationId xmlns:a16="http://schemas.microsoft.com/office/drawing/2014/main" id="{308036EF-5EA6-453B-B78A-987F28EB8DF3}"/>
              </a:ext>
            </a:extLst>
          </p:cNvPr>
          <p:cNvSpPr txBox="1"/>
          <p:nvPr/>
        </p:nvSpPr>
        <p:spPr>
          <a:xfrm>
            <a:off x="2067253" y="3284984"/>
            <a:ext cx="992579" cy="369332"/>
          </a:xfrm>
          <a:prstGeom prst="rect">
            <a:avLst/>
          </a:prstGeom>
          <a:noFill/>
        </p:spPr>
        <p:txBody>
          <a:bodyPr wrap="none" rtlCol="0">
            <a:spAutoFit/>
          </a:bodyPr>
          <a:lstStyle/>
          <a:p>
            <a:r>
              <a:rPr lang="en-US" altLang="zh-TW" dirty="0">
                <a:solidFill>
                  <a:srgbClr val="FF0000"/>
                </a:solidFill>
              </a:rPr>
              <a:t>SWI(*2)</a:t>
            </a:r>
            <a:endParaRPr lang="zh-TW" altLang="en-US" dirty="0">
              <a:solidFill>
                <a:srgbClr val="FF0000"/>
              </a:solidFill>
            </a:endParaRPr>
          </a:p>
        </p:txBody>
      </p:sp>
    </p:spTree>
    <p:extLst>
      <p:ext uri="{BB962C8B-B14F-4D97-AF65-F5344CB8AC3E}">
        <p14:creationId xmlns:p14="http://schemas.microsoft.com/office/powerpoint/2010/main" val="1109725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E3E71E-8F6F-47B1-A1EA-CA89640D60C9}"/>
              </a:ext>
            </a:extLst>
          </p:cNvPr>
          <p:cNvSpPr>
            <a:spLocks noGrp="1"/>
          </p:cNvSpPr>
          <p:nvPr>
            <p:ph type="title"/>
          </p:nvPr>
        </p:nvSpPr>
        <p:spPr>
          <a:xfrm>
            <a:off x="457200" y="274638"/>
            <a:ext cx="8229600" cy="1143000"/>
          </a:xfrm>
        </p:spPr>
        <p:txBody>
          <a:bodyPr/>
          <a:lstStyle/>
          <a:p>
            <a:r>
              <a:rPr lang="en-US" altLang="zh-TW" dirty="0"/>
              <a:t>Image compare</a:t>
            </a:r>
            <a:endParaRPr lang="zh-TW" altLang="en-US" dirty="0"/>
          </a:p>
        </p:txBody>
      </p:sp>
      <p:sp>
        <p:nvSpPr>
          <p:cNvPr id="14" name="框架 13">
            <a:extLst>
              <a:ext uri="{FF2B5EF4-FFF2-40B4-BE49-F238E27FC236}">
                <a16:creationId xmlns:a16="http://schemas.microsoft.com/office/drawing/2014/main" id="{FC8FA580-BAE1-4392-9EBC-027396F905EB}"/>
              </a:ext>
            </a:extLst>
          </p:cNvPr>
          <p:cNvSpPr/>
          <p:nvPr/>
        </p:nvSpPr>
        <p:spPr>
          <a:xfrm>
            <a:off x="4802978" y="4005064"/>
            <a:ext cx="705125" cy="648072"/>
          </a:xfrm>
          <a:prstGeom prst="frame">
            <a:avLst>
              <a:gd name="adj1" fmla="val 0"/>
            </a:avLst>
          </a:prstGeom>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矩形 11">
            <a:extLst>
              <a:ext uri="{FF2B5EF4-FFF2-40B4-BE49-F238E27FC236}">
                <a16:creationId xmlns:a16="http://schemas.microsoft.com/office/drawing/2014/main" id="{4E0E50F6-B907-422D-B029-D548692A1FBB}"/>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2A0AB4C2-3A5E-4C0A-B931-2C0A0DECD3ED}"/>
              </a:ext>
            </a:extLst>
          </p:cNvPr>
          <p:cNvGrpSpPr/>
          <p:nvPr/>
        </p:nvGrpSpPr>
        <p:grpSpPr>
          <a:xfrm>
            <a:off x="4029040" y="6349446"/>
            <a:ext cx="1013909" cy="508554"/>
            <a:chOff x="1973915" y="5392432"/>
            <a:chExt cx="2740109" cy="1374377"/>
          </a:xfrm>
        </p:grpSpPr>
        <p:pic>
          <p:nvPicPr>
            <p:cNvPr id="16" name="圖片 15">
              <a:extLst>
                <a:ext uri="{FF2B5EF4-FFF2-40B4-BE49-F238E27FC236}">
                  <a16:creationId xmlns:a16="http://schemas.microsoft.com/office/drawing/2014/main" id="{9A1F4D55-F3DA-404E-B88C-AA894E20BD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7" name="矩形 16">
              <a:extLst>
                <a:ext uri="{FF2B5EF4-FFF2-40B4-BE49-F238E27FC236}">
                  <a16:creationId xmlns:a16="http://schemas.microsoft.com/office/drawing/2014/main" id="{D47EB37C-D842-4E94-A571-7112E797C1FB}"/>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90029B-C4D7-45AD-84E0-A9DE10D475A6}"/>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圖片 2">
            <a:extLst>
              <a:ext uri="{FF2B5EF4-FFF2-40B4-BE49-F238E27FC236}">
                <a16:creationId xmlns:a16="http://schemas.microsoft.com/office/drawing/2014/main" id="{41D813C5-7044-4FC8-AEA4-D0FCABBB8A60}"/>
              </a:ext>
            </a:extLst>
          </p:cNvPr>
          <p:cNvPicPr>
            <a:picLocks noChangeAspect="1"/>
          </p:cNvPicPr>
          <p:nvPr/>
        </p:nvPicPr>
        <p:blipFill rotWithShape="1">
          <a:blip r:embed="rId4"/>
          <a:srcRect l="21848" t="29227" r="39565" b="37699"/>
          <a:stretch/>
        </p:blipFill>
        <p:spPr>
          <a:xfrm>
            <a:off x="313140" y="1213821"/>
            <a:ext cx="8517719" cy="4867268"/>
          </a:xfrm>
          <a:prstGeom prst="rect">
            <a:avLst/>
          </a:prstGeom>
        </p:spPr>
      </p:pic>
      <p:sp>
        <p:nvSpPr>
          <p:cNvPr id="11" name="矩形 10">
            <a:extLst>
              <a:ext uri="{FF2B5EF4-FFF2-40B4-BE49-F238E27FC236}">
                <a16:creationId xmlns:a16="http://schemas.microsoft.com/office/drawing/2014/main" id="{E72A919A-013F-463C-B11B-C0DD7EDA5511}"/>
              </a:ext>
            </a:extLst>
          </p:cNvPr>
          <p:cNvSpPr/>
          <p:nvPr/>
        </p:nvSpPr>
        <p:spPr>
          <a:xfrm>
            <a:off x="2282306" y="6160809"/>
            <a:ext cx="6735542" cy="400110"/>
          </a:xfrm>
          <a:prstGeom prst="rect">
            <a:avLst/>
          </a:prstGeom>
        </p:spPr>
        <p:txBody>
          <a:bodyPr wrap="square">
            <a:spAutoFit/>
          </a:bodyPr>
          <a:lstStyle/>
          <a:p>
            <a:pPr algn="r"/>
            <a:r>
              <a:rPr lang="en-US" altLang="zh-TW" sz="1000" b="1" i="1" dirty="0">
                <a:latin typeface="Times New Roman" panose="02020603050405020304" pitchFamily="18" charset="0"/>
                <a:cs typeface="Times New Roman" panose="02020603050405020304" pitchFamily="18" charset="0"/>
              </a:rPr>
              <a:t>Susceptibility-Weighted Imaging: Technical Aspects and Clinical Applications, Part 1; </a:t>
            </a:r>
            <a:r>
              <a:rPr lang="en-US" altLang="zh-TW" sz="1000" i="1" dirty="0">
                <a:latin typeface="Times New Roman" panose="02020603050405020304" pitchFamily="18" charset="0"/>
                <a:cs typeface="Times New Roman" panose="02020603050405020304" pitchFamily="18" charset="0"/>
              </a:rPr>
              <a:t>E.M. </a:t>
            </a:r>
            <a:r>
              <a:rPr lang="en-US" altLang="zh-TW" sz="1000" i="1" dirty="0" err="1">
                <a:latin typeface="Times New Roman" panose="02020603050405020304" pitchFamily="18" charset="0"/>
                <a:cs typeface="Times New Roman" panose="02020603050405020304" pitchFamily="18" charset="0"/>
              </a:rPr>
              <a:t>Haacke</a:t>
            </a:r>
            <a:r>
              <a:rPr lang="en-US" altLang="zh-TW" sz="1000" i="1" dirty="0">
                <a:latin typeface="Times New Roman" panose="02020603050405020304" pitchFamily="18" charset="0"/>
                <a:cs typeface="Times New Roman" panose="02020603050405020304" pitchFamily="18" charset="0"/>
              </a:rPr>
              <a:t>, S. Mittal, Z. Wu, J. </a:t>
            </a:r>
            <a:r>
              <a:rPr lang="en-US" altLang="zh-TW" sz="1000" i="1" dirty="0" err="1">
                <a:latin typeface="Times New Roman" panose="02020603050405020304" pitchFamily="18" charset="0"/>
                <a:cs typeface="Times New Roman" panose="02020603050405020304" pitchFamily="18" charset="0"/>
              </a:rPr>
              <a:t>Neelavalli</a:t>
            </a:r>
            <a:r>
              <a:rPr lang="en-US" altLang="zh-TW" sz="1000" i="1" dirty="0">
                <a:latin typeface="Times New Roman" panose="02020603050405020304" pitchFamily="18" charset="0"/>
                <a:cs typeface="Times New Roman" panose="02020603050405020304" pitchFamily="18" charset="0"/>
              </a:rPr>
              <a:t>, Y.-C.N. Cheng</a:t>
            </a:r>
            <a:endParaRPr lang="zh-TW" altLang="en-US" sz="1000" i="1"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013F1819-04FF-4CCA-A156-95231285D3BE}"/>
              </a:ext>
            </a:extLst>
          </p:cNvPr>
          <p:cNvSpPr txBox="1"/>
          <p:nvPr/>
        </p:nvSpPr>
        <p:spPr>
          <a:xfrm>
            <a:off x="1115616" y="1497358"/>
            <a:ext cx="1659429" cy="646331"/>
          </a:xfrm>
          <a:prstGeom prst="rect">
            <a:avLst/>
          </a:prstGeom>
          <a:noFill/>
        </p:spPr>
        <p:txBody>
          <a:bodyPr wrap="none" rtlCol="0">
            <a:spAutoFit/>
          </a:bodyPr>
          <a:lstStyle/>
          <a:p>
            <a:pPr algn="ctr"/>
            <a:r>
              <a:rPr lang="en-US" altLang="zh-TW" dirty="0" err="1">
                <a:solidFill>
                  <a:srgbClr val="FF0000"/>
                </a:solidFill>
              </a:rPr>
              <a:t>Mag+phase</a:t>
            </a:r>
            <a:endParaRPr lang="en-US" altLang="zh-TW" dirty="0">
              <a:solidFill>
                <a:srgbClr val="FF0000"/>
              </a:solidFill>
            </a:endParaRPr>
          </a:p>
          <a:p>
            <a:pPr algn="ctr"/>
            <a:r>
              <a:rPr lang="en-US" altLang="zh-TW" dirty="0">
                <a:solidFill>
                  <a:srgbClr val="FF0000"/>
                </a:solidFill>
              </a:rPr>
              <a:t>(unprocessed)</a:t>
            </a:r>
            <a:endParaRPr lang="zh-TW" altLang="en-US" dirty="0">
              <a:solidFill>
                <a:srgbClr val="FF0000"/>
              </a:solidFill>
            </a:endParaRPr>
          </a:p>
        </p:txBody>
      </p:sp>
      <p:sp>
        <p:nvSpPr>
          <p:cNvPr id="13" name="文字方塊 12">
            <a:extLst>
              <a:ext uri="{FF2B5EF4-FFF2-40B4-BE49-F238E27FC236}">
                <a16:creationId xmlns:a16="http://schemas.microsoft.com/office/drawing/2014/main" id="{87EAF3C7-41B6-43AF-8113-E3D7F79D9726}"/>
              </a:ext>
            </a:extLst>
          </p:cNvPr>
          <p:cNvSpPr txBox="1"/>
          <p:nvPr/>
        </p:nvSpPr>
        <p:spPr>
          <a:xfrm>
            <a:off x="3939196" y="1863637"/>
            <a:ext cx="1193596" cy="369332"/>
          </a:xfrm>
          <a:prstGeom prst="rect">
            <a:avLst/>
          </a:prstGeom>
          <a:noFill/>
        </p:spPr>
        <p:txBody>
          <a:bodyPr wrap="none" rtlCol="0">
            <a:spAutoFit/>
          </a:bodyPr>
          <a:lstStyle/>
          <a:p>
            <a:pPr algn="ctr"/>
            <a:r>
              <a:rPr lang="en-US" altLang="zh-TW" dirty="0">
                <a:solidFill>
                  <a:srgbClr val="FF0000"/>
                </a:solidFill>
              </a:rPr>
              <a:t>HP phase</a:t>
            </a:r>
          </a:p>
        </p:txBody>
      </p:sp>
      <p:sp>
        <p:nvSpPr>
          <p:cNvPr id="19" name="文字方塊 18">
            <a:extLst>
              <a:ext uri="{FF2B5EF4-FFF2-40B4-BE49-F238E27FC236}">
                <a16:creationId xmlns:a16="http://schemas.microsoft.com/office/drawing/2014/main" id="{DD8F44B0-9313-45AB-A992-0F6007A32561}"/>
              </a:ext>
            </a:extLst>
          </p:cNvPr>
          <p:cNvSpPr txBox="1"/>
          <p:nvPr/>
        </p:nvSpPr>
        <p:spPr>
          <a:xfrm>
            <a:off x="6012160" y="1490381"/>
            <a:ext cx="1774845" cy="646331"/>
          </a:xfrm>
          <a:prstGeom prst="rect">
            <a:avLst/>
          </a:prstGeom>
          <a:noFill/>
        </p:spPr>
        <p:txBody>
          <a:bodyPr wrap="none" rtlCol="0">
            <a:spAutoFit/>
          </a:bodyPr>
          <a:lstStyle/>
          <a:p>
            <a:pPr algn="ctr"/>
            <a:r>
              <a:rPr lang="en-US" altLang="zh-TW" dirty="0">
                <a:solidFill>
                  <a:srgbClr val="FF0000"/>
                </a:solidFill>
              </a:rPr>
              <a:t>SWI</a:t>
            </a:r>
          </a:p>
          <a:p>
            <a:pPr algn="ctr"/>
            <a:r>
              <a:rPr lang="en-US" altLang="zh-TW" dirty="0">
                <a:solidFill>
                  <a:srgbClr val="FF0000"/>
                </a:solidFill>
              </a:rPr>
              <a:t>(full-processed)</a:t>
            </a:r>
            <a:endParaRPr lang="zh-TW" altLang="en-US" dirty="0">
              <a:solidFill>
                <a:srgbClr val="FF0000"/>
              </a:solidFill>
            </a:endParaRPr>
          </a:p>
        </p:txBody>
      </p:sp>
    </p:spTree>
    <p:extLst>
      <p:ext uri="{BB962C8B-B14F-4D97-AF65-F5344CB8AC3E}">
        <p14:creationId xmlns:p14="http://schemas.microsoft.com/office/powerpoint/2010/main" val="2345281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EDFE5-B5DB-44C0-AE70-2ABDEF898286}"/>
              </a:ext>
            </a:extLst>
          </p:cNvPr>
          <p:cNvSpPr>
            <a:spLocks noGrp="1"/>
          </p:cNvSpPr>
          <p:nvPr>
            <p:ph type="title"/>
          </p:nvPr>
        </p:nvSpPr>
        <p:spPr>
          <a:xfrm>
            <a:off x="35496" y="274638"/>
            <a:ext cx="9073008" cy="1143000"/>
          </a:xfrm>
        </p:spPr>
        <p:txBody>
          <a:bodyPr/>
          <a:lstStyle/>
          <a:p>
            <a:r>
              <a:rPr lang="en-US" altLang="zh-TW" dirty="0"/>
              <a:t>SWI </a:t>
            </a:r>
            <a:r>
              <a:rPr lang="en-US" altLang="zh-TW" dirty="0" err="1"/>
              <a:t>mIP</a:t>
            </a:r>
            <a:endParaRPr lang="zh-TW" altLang="en-US" dirty="0"/>
          </a:p>
        </p:txBody>
      </p:sp>
      <p:sp>
        <p:nvSpPr>
          <p:cNvPr id="3" name="內容版面配置區 2">
            <a:extLst>
              <a:ext uri="{FF2B5EF4-FFF2-40B4-BE49-F238E27FC236}">
                <a16:creationId xmlns:a16="http://schemas.microsoft.com/office/drawing/2014/main" id="{F7F70364-7087-4DB2-BEC8-F554DE1A7E02}"/>
              </a:ext>
            </a:extLst>
          </p:cNvPr>
          <p:cNvSpPr>
            <a:spLocks noGrp="1"/>
          </p:cNvSpPr>
          <p:nvPr>
            <p:ph idx="1"/>
          </p:nvPr>
        </p:nvSpPr>
        <p:spPr/>
        <p:txBody>
          <a:bodyPr/>
          <a:lstStyle/>
          <a:p>
            <a:endParaRPr lang="zh-TW" altLang="en-US" dirty="0"/>
          </a:p>
        </p:txBody>
      </p:sp>
      <p:sp>
        <p:nvSpPr>
          <p:cNvPr id="11" name="矩形 10">
            <a:extLst>
              <a:ext uri="{FF2B5EF4-FFF2-40B4-BE49-F238E27FC236}">
                <a16:creationId xmlns:a16="http://schemas.microsoft.com/office/drawing/2014/main" id="{AD2E3431-F4AC-45CA-BD83-3F9B6493E241}"/>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22E7C9DE-B118-4611-92C8-03D1FE6796AE}"/>
              </a:ext>
            </a:extLst>
          </p:cNvPr>
          <p:cNvPicPr>
            <a:picLocks noChangeAspect="1"/>
          </p:cNvPicPr>
          <p:nvPr/>
        </p:nvPicPr>
        <p:blipFill rotWithShape="1">
          <a:blip r:embed="rId3"/>
          <a:srcRect l="6717" t="20017" r="25559" b="5226"/>
          <a:stretch/>
        </p:blipFill>
        <p:spPr>
          <a:xfrm>
            <a:off x="1081230" y="1390596"/>
            <a:ext cx="6909527" cy="5084719"/>
          </a:xfrm>
          <a:prstGeom prst="rect">
            <a:avLst/>
          </a:prstGeom>
        </p:spPr>
      </p:pic>
      <p:grpSp>
        <p:nvGrpSpPr>
          <p:cNvPr id="12" name="群組 11">
            <a:extLst>
              <a:ext uri="{FF2B5EF4-FFF2-40B4-BE49-F238E27FC236}">
                <a16:creationId xmlns:a16="http://schemas.microsoft.com/office/drawing/2014/main" id="{D9E2128A-DC81-4BCC-979C-E8B4BB2D867C}"/>
              </a:ext>
            </a:extLst>
          </p:cNvPr>
          <p:cNvGrpSpPr/>
          <p:nvPr/>
        </p:nvGrpSpPr>
        <p:grpSpPr>
          <a:xfrm>
            <a:off x="4029040" y="6349446"/>
            <a:ext cx="1013909" cy="508554"/>
            <a:chOff x="1973915" y="5392432"/>
            <a:chExt cx="2740109" cy="1374377"/>
          </a:xfrm>
        </p:grpSpPr>
        <p:pic>
          <p:nvPicPr>
            <p:cNvPr id="13" name="圖片 12">
              <a:extLst>
                <a:ext uri="{FF2B5EF4-FFF2-40B4-BE49-F238E27FC236}">
                  <a16:creationId xmlns:a16="http://schemas.microsoft.com/office/drawing/2014/main" id="{849203F2-2BDF-4CF2-BF7D-2D7EB57AC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4" name="矩形 13">
              <a:extLst>
                <a:ext uri="{FF2B5EF4-FFF2-40B4-BE49-F238E27FC236}">
                  <a16:creationId xmlns:a16="http://schemas.microsoft.com/office/drawing/2014/main" id="{406B1E6A-691B-47B0-831D-D5739767BFA1}"/>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A3D53D51-03A5-40DA-8825-8EEE22635784}"/>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矩形 15">
            <a:extLst>
              <a:ext uri="{FF2B5EF4-FFF2-40B4-BE49-F238E27FC236}">
                <a16:creationId xmlns:a16="http://schemas.microsoft.com/office/drawing/2014/main" id="{CEC56D73-CC5B-49DE-ABD1-EEB6F00664F2}"/>
              </a:ext>
            </a:extLst>
          </p:cNvPr>
          <p:cNvSpPr/>
          <p:nvPr/>
        </p:nvSpPr>
        <p:spPr>
          <a:xfrm>
            <a:off x="882212" y="6242301"/>
            <a:ext cx="2016224" cy="50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7204D640-8D54-4E52-9BF1-EFB655988DD1}"/>
              </a:ext>
            </a:extLst>
          </p:cNvPr>
          <p:cNvSpPr/>
          <p:nvPr/>
        </p:nvSpPr>
        <p:spPr>
          <a:xfrm>
            <a:off x="2300949" y="6266076"/>
            <a:ext cx="6735542" cy="400110"/>
          </a:xfrm>
          <a:prstGeom prst="rect">
            <a:avLst/>
          </a:prstGeom>
        </p:spPr>
        <p:txBody>
          <a:bodyPr wrap="square">
            <a:spAutoFit/>
          </a:bodyPr>
          <a:lstStyle/>
          <a:p>
            <a:pPr algn="r"/>
            <a:r>
              <a:rPr lang="en-US" altLang="zh-TW" sz="1000" b="1" i="1" dirty="0">
                <a:latin typeface="Times New Roman" panose="02020603050405020304" pitchFamily="18" charset="0"/>
                <a:cs typeface="Times New Roman" panose="02020603050405020304" pitchFamily="18" charset="0"/>
              </a:rPr>
              <a:t>Susceptibility-Weighted Imaging: Technical Aspects and Clinical Applications, Part 1; </a:t>
            </a:r>
            <a:r>
              <a:rPr lang="en-US" altLang="zh-TW" sz="1000" i="1" dirty="0">
                <a:latin typeface="Times New Roman" panose="02020603050405020304" pitchFamily="18" charset="0"/>
                <a:cs typeface="Times New Roman" panose="02020603050405020304" pitchFamily="18" charset="0"/>
              </a:rPr>
              <a:t>E.M. </a:t>
            </a:r>
            <a:r>
              <a:rPr lang="en-US" altLang="zh-TW" sz="1000" i="1" dirty="0" err="1">
                <a:latin typeface="Times New Roman" panose="02020603050405020304" pitchFamily="18" charset="0"/>
                <a:cs typeface="Times New Roman" panose="02020603050405020304" pitchFamily="18" charset="0"/>
              </a:rPr>
              <a:t>Haacke</a:t>
            </a:r>
            <a:r>
              <a:rPr lang="en-US" altLang="zh-TW" sz="1000" i="1" dirty="0">
                <a:latin typeface="Times New Roman" panose="02020603050405020304" pitchFamily="18" charset="0"/>
                <a:cs typeface="Times New Roman" panose="02020603050405020304" pitchFamily="18" charset="0"/>
              </a:rPr>
              <a:t>, S. Mittal, Z. Wu, J. </a:t>
            </a:r>
            <a:r>
              <a:rPr lang="en-US" altLang="zh-TW" sz="1000" i="1" dirty="0" err="1">
                <a:latin typeface="Times New Roman" panose="02020603050405020304" pitchFamily="18" charset="0"/>
                <a:cs typeface="Times New Roman" panose="02020603050405020304" pitchFamily="18" charset="0"/>
              </a:rPr>
              <a:t>Neelavalli</a:t>
            </a:r>
            <a:r>
              <a:rPr lang="en-US" altLang="zh-TW" sz="1000" i="1" dirty="0">
                <a:latin typeface="Times New Roman" panose="02020603050405020304" pitchFamily="18" charset="0"/>
                <a:cs typeface="Times New Roman" panose="02020603050405020304" pitchFamily="18" charset="0"/>
              </a:rPr>
              <a:t>, Y.-C.N. Cheng</a:t>
            </a:r>
            <a:endParaRPr lang="zh-TW" altLang="en-US"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778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01EE00-2CC1-4F65-B4BA-FC1DC9277A74}"/>
              </a:ext>
            </a:extLst>
          </p:cNvPr>
          <p:cNvSpPr>
            <a:spLocks noGrp="1"/>
          </p:cNvSpPr>
          <p:nvPr>
            <p:ph type="title"/>
          </p:nvPr>
        </p:nvSpPr>
        <p:spPr/>
        <p:txBody>
          <a:bodyPr/>
          <a:lstStyle/>
          <a:p>
            <a:r>
              <a:rPr lang="en-US" altLang="zh-TW" dirty="0">
                <a:solidFill>
                  <a:srgbClr val="0C234B"/>
                </a:solidFill>
              </a:rPr>
              <a:t>Vessels &amp; Hemorrhage Contrast</a:t>
            </a:r>
            <a:endParaRPr lang="zh-TW" altLang="en-US" dirty="0">
              <a:solidFill>
                <a:srgbClr val="0C234B"/>
              </a:solidFill>
            </a:endParaRPr>
          </a:p>
        </p:txBody>
      </p:sp>
      <p:sp>
        <p:nvSpPr>
          <p:cNvPr id="4" name="矩形 3">
            <a:extLst>
              <a:ext uri="{FF2B5EF4-FFF2-40B4-BE49-F238E27FC236}">
                <a16:creationId xmlns:a16="http://schemas.microsoft.com/office/drawing/2014/main" id="{0939F70B-C483-4614-83FE-742437D142EC}"/>
              </a:ext>
            </a:extLst>
          </p:cNvPr>
          <p:cNvSpPr/>
          <p:nvPr/>
        </p:nvSpPr>
        <p:spPr>
          <a:xfrm>
            <a:off x="5457" y="5921896"/>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E54D6F7-2063-4B2B-9CF3-FBBFBC5BD910}"/>
              </a:ext>
            </a:extLst>
          </p:cNvPr>
          <p:cNvSpPr/>
          <p:nvPr/>
        </p:nvSpPr>
        <p:spPr>
          <a:xfrm>
            <a:off x="107504" y="5871584"/>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56EB69ED-B217-4A1D-B709-BCD451BF89F1}"/>
              </a:ext>
            </a:extLst>
          </p:cNvPr>
          <p:cNvPicPr>
            <a:picLocks noChangeAspect="1"/>
          </p:cNvPicPr>
          <p:nvPr/>
        </p:nvPicPr>
        <p:blipFill rotWithShape="1">
          <a:blip r:embed="rId3"/>
          <a:srcRect l="5000" t="21871" r="25588" b="12200"/>
          <a:stretch/>
        </p:blipFill>
        <p:spPr>
          <a:xfrm>
            <a:off x="333872" y="1389162"/>
            <a:ext cx="8352928" cy="5289110"/>
          </a:xfrm>
          <a:prstGeom prst="rect">
            <a:avLst/>
          </a:prstGeom>
        </p:spPr>
      </p:pic>
      <p:sp>
        <p:nvSpPr>
          <p:cNvPr id="20" name="文字方塊 19">
            <a:extLst>
              <a:ext uri="{FF2B5EF4-FFF2-40B4-BE49-F238E27FC236}">
                <a16:creationId xmlns:a16="http://schemas.microsoft.com/office/drawing/2014/main" id="{F8E84240-F7AE-446E-9833-D4BF2AAAC290}"/>
              </a:ext>
            </a:extLst>
          </p:cNvPr>
          <p:cNvSpPr txBox="1"/>
          <p:nvPr/>
        </p:nvSpPr>
        <p:spPr>
          <a:xfrm>
            <a:off x="2447256" y="6526581"/>
            <a:ext cx="6696744" cy="246221"/>
          </a:xfrm>
          <a:prstGeom prst="rect">
            <a:avLst/>
          </a:prstGeom>
          <a:noFill/>
        </p:spPr>
        <p:txBody>
          <a:bodyPr wrap="square" rtlCol="0">
            <a:spAutoFit/>
          </a:bodyPr>
          <a:lstStyle/>
          <a:p>
            <a:pPr algn="r"/>
            <a:r>
              <a:rPr lang="en-US" altLang="zh-TW" sz="1000" i="1" dirty="0">
                <a:latin typeface="Times New Roman" panose="02020603050405020304" pitchFamily="18" charset="0"/>
                <a:cs typeface="Times New Roman" panose="02020603050405020304" pitchFamily="18" charset="0"/>
              </a:rPr>
              <a:t>Susceptibility-Weighted Imaging;</a:t>
            </a:r>
            <a:r>
              <a:rPr lang="sv-SE" altLang="zh-TW" sz="1000" i="1" u="sng" dirty="0">
                <a:latin typeface="Times New Roman" panose="02020603050405020304" pitchFamily="18" charset="0"/>
                <a:cs typeface="Times New Roman" panose="02020603050405020304" pitchFamily="18" charset="0"/>
                <a:hlinkClick r:id="rId4" tooltip="Magnetic resonance in medicine."/>
              </a:rPr>
              <a:t> Magn Reson Med.</a:t>
            </a:r>
            <a:r>
              <a:rPr lang="sv-SE" altLang="zh-TW" sz="1000" i="1" dirty="0">
                <a:latin typeface="Times New Roman" panose="02020603050405020304" pitchFamily="18" charset="0"/>
                <a:cs typeface="Times New Roman" panose="02020603050405020304" pitchFamily="18" charset="0"/>
              </a:rPr>
              <a:t> 2004 Sep;52(3):612-8.;</a:t>
            </a:r>
            <a:r>
              <a:rPr lang="en-US" altLang="zh-TW" sz="1000" i="1" u="sng" dirty="0">
                <a:latin typeface="Times New Roman" panose="02020603050405020304" pitchFamily="18" charset="0"/>
                <a:cs typeface="Times New Roman" panose="02020603050405020304" pitchFamily="18" charset="0"/>
                <a:hlinkClick r:id="rId5"/>
              </a:rPr>
              <a:t> </a:t>
            </a:r>
            <a:r>
              <a:rPr lang="en-US" altLang="zh-TW" sz="1000" i="1" u="sng" dirty="0" err="1">
                <a:latin typeface="Times New Roman" panose="02020603050405020304" pitchFamily="18" charset="0"/>
                <a:cs typeface="Times New Roman" panose="02020603050405020304" pitchFamily="18" charset="0"/>
                <a:hlinkClick r:id="rId5"/>
              </a:rPr>
              <a:t>Haacke</a:t>
            </a:r>
            <a:r>
              <a:rPr lang="en-US" altLang="zh-TW" sz="1000" i="1" u="sng" dirty="0">
                <a:latin typeface="Times New Roman" panose="02020603050405020304" pitchFamily="18" charset="0"/>
                <a:cs typeface="Times New Roman" panose="02020603050405020304" pitchFamily="18" charset="0"/>
                <a:hlinkClick r:id="rId5"/>
              </a:rPr>
              <a:t> EM</a:t>
            </a:r>
            <a:r>
              <a:rPr lang="en-US" altLang="zh-TW" sz="1000" i="1" baseline="30000" dirty="0">
                <a:latin typeface="Times New Roman" panose="02020603050405020304" pitchFamily="18" charset="0"/>
                <a:cs typeface="Times New Roman" panose="02020603050405020304" pitchFamily="18" charset="0"/>
              </a:rPr>
              <a:t>1</a:t>
            </a:r>
            <a:r>
              <a:rPr lang="en-US" altLang="zh-TW" sz="1000" i="1" dirty="0">
                <a:latin typeface="Times New Roman" panose="02020603050405020304" pitchFamily="18" charset="0"/>
                <a:cs typeface="Times New Roman" panose="02020603050405020304" pitchFamily="18" charset="0"/>
              </a:rPr>
              <a:t>, </a:t>
            </a:r>
            <a:r>
              <a:rPr lang="en-US" altLang="zh-TW" sz="1000" i="1" u="sng" dirty="0">
                <a:latin typeface="Times New Roman" panose="02020603050405020304" pitchFamily="18" charset="0"/>
                <a:cs typeface="Times New Roman" panose="02020603050405020304" pitchFamily="18" charset="0"/>
                <a:hlinkClick r:id="rId6"/>
              </a:rPr>
              <a:t>Xu Y</a:t>
            </a:r>
            <a:r>
              <a:rPr lang="en-US" altLang="zh-TW" sz="1000" i="1" dirty="0">
                <a:latin typeface="Times New Roman" panose="02020603050405020304" pitchFamily="18" charset="0"/>
                <a:cs typeface="Times New Roman" panose="02020603050405020304" pitchFamily="18" charset="0"/>
              </a:rPr>
              <a:t>, </a:t>
            </a:r>
            <a:r>
              <a:rPr lang="en-US" altLang="zh-TW" sz="1000" i="1" u="sng" dirty="0">
                <a:latin typeface="Times New Roman" panose="02020603050405020304" pitchFamily="18" charset="0"/>
                <a:cs typeface="Times New Roman" panose="02020603050405020304" pitchFamily="18" charset="0"/>
                <a:hlinkClick r:id="rId7"/>
              </a:rPr>
              <a:t>Cheng YC</a:t>
            </a:r>
            <a:r>
              <a:rPr lang="en-US" altLang="zh-TW" sz="1000" i="1" dirty="0">
                <a:latin typeface="Times New Roman" panose="02020603050405020304" pitchFamily="18" charset="0"/>
                <a:cs typeface="Times New Roman" panose="02020603050405020304" pitchFamily="18" charset="0"/>
              </a:rPr>
              <a:t>, </a:t>
            </a:r>
            <a:r>
              <a:rPr lang="en-US" altLang="zh-TW" sz="1000" i="1" u="sng" dirty="0">
                <a:latin typeface="Times New Roman" panose="02020603050405020304" pitchFamily="18" charset="0"/>
                <a:cs typeface="Times New Roman" panose="02020603050405020304" pitchFamily="18" charset="0"/>
                <a:hlinkClick r:id="rId8"/>
              </a:rPr>
              <a:t>Reichenbach JR</a:t>
            </a:r>
            <a:r>
              <a:rPr lang="en-US" altLang="zh-TW" sz="1000" i="1" dirty="0">
                <a:latin typeface="Times New Roman" panose="02020603050405020304" pitchFamily="18" charset="0"/>
                <a:cs typeface="Times New Roman" panose="02020603050405020304" pitchFamily="18" charset="0"/>
              </a:rPr>
              <a:t>.</a:t>
            </a:r>
            <a:endParaRPr lang="zh-TW" altLang="en-US" sz="1000" i="1"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4F9E19EF-258D-4B38-930D-A239931CF41C}"/>
              </a:ext>
            </a:extLst>
          </p:cNvPr>
          <p:cNvSpPr txBox="1"/>
          <p:nvPr/>
        </p:nvSpPr>
        <p:spPr>
          <a:xfrm>
            <a:off x="899592" y="3244334"/>
            <a:ext cx="1732205" cy="369332"/>
          </a:xfrm>
          <a:prstGeom prst="rect">
            <a:avLst/>
          </a:prstGeom>
          <a:noFill/>
        </p:spPr>
        <p:txBody>
          <a:bodyPr wrap="none" rtlCol="0">
            <a:spAutoFit/>
          </a:bodyPr>
          <a:lstStyle/>
          <a:p>
            <a:r>
              <a:rPr lang="en-US" altLang="zh-TW" dirty="0" err="1">
                <a:solidFill>
                  <a:srgbClr val="FF0000"/>
                </a:solidFill>
              </a:rPr>
              <a:t>mIP</a:t>
            </a:r>
            <a:r>
              <a:rPr lang="en-US" altLang="zh-TW" dirty="0">
                <a:solidFill>
                  <a:srgbClr val="FF0000"/>
                </a:solidFill>
              </a:rPr>
              <a:t> magnitude</a:t>
            </a:r>
            <a:endParaRPr lang="zh-TW" altLang="en-US" dirty="0">
              <a:solidFill>
                <a:srgbClr val="FF0000"/>
              </a:solidFill>
            </a:endParaRPr>
          </a:p>
        </p:txBody>
      </p:sp>
      <p:sp>
        <p:nvSpPr>
          <p:cNvPr id="8" name="文字方塊 7">
            <a:extLst>
              <a:ext uri="{FF2B5EF4-FFF2-40B4-BE49-F238E27FC236}">
                <a16:creationId xmlns:a16="http://schemas.microsoft.com/office/drawing/2014/main" id="{E5795174-B61B-41A1-9C37-0796198FA8F2}"/>
              </a:ext>
            </a:extLst>
          </p:cNvPr>
          <p:cNvSpPr txBox="1"/>
          <p:nvPr/>
        </p:nvSpPr>
        <p:spPr>
          <a:xfrm>
            <a:off x="3964834" y="3244334"/>
            <a:ext cx="1091004" cy="369332"/>
          </a:xfrm>
          <a:prstGeom prst="rect">
            <a:avLst/>
          </a:prstGeom>
          <a:noFill/>
        </p:spPr>
        <p:txBody>
          <a:bodyPr wrap="none" rtlCol="0">
            <a:spAutoFit/>
          </a:bodyPr>
          <a:lstStyle/>
          <a:p>
            <a:r>
              <a:rPr lang="en-US" altLang="zh-TW" dirty="0" err="1">
                <a:solidFill>
                  <a:srgbClr val="FF0000"/>
                </a:solidFill>
              </a:rPr>
              <a:t>mIP</a:t>
            </a:r>
            <a:r>
              <a:rPr lang="en-US" altLang="zh-TW" dirty="0">
                <a:solidFill>
                  <a:srgbClr val="FF0000"/>
                </a:solidFill>
              </a:rPr>
              <a:t> SWI</a:t>
            </a:r>
            <a:endParaRPr lang="zh-TW" altLang="en-US" dirty="0">
              <a:solidFill>
                <a:srgbClr val="FF0000"/>
              </a:solidFill>
            </a:endParaRPr>
          </a:p>
        </p:txBody>
      </p:sp>
      <p:sp>
        <p:nvSpPr>
          <p:cNvPr id="9" name="文字方塊 8">
            <a:extLst>
              <a:ext uri="{FF2B5EF4-FFF2-40B4-BE49-F238E27FC236}">
                <a16:creationId xmlns:a16="http://schemas.microsoft.com/office/drawing/2014/main" id="{D7578440-0BC1-47FE-BFA7-49523D2F285F}"/>
              </a:ext>
            </a:extLst>
          </p:cNvPr>
          <p:cNvSpPr txBox="1"/>
          <p:nvPr/>
        </p:nvSpPr>
        <p:spPr>
          <a:xfrm>
            <a:off x="1115616" y="6020616"/>
            <a:ext cx="1283365" cy="369332"/>
          </a:xfrm>
          <a:prstGeom prst="rect">
            <a:avLst/>
          </a:prstGeom>
          <a:noFill/>
        </p:spPr>
        <p:txBody>
          <a:bodyPr wrap="none" rtlCol="0">
            <a:spAutoFit/>
          </a:bodyPr>
          <a:lstStyle/>
          <a:p>
            <a:r>
              <a:rPr lang="en-US" altLang="zh-TW" dirty="0" err="1">
                <a:solidFill>
                  <a:srgbClr val="FF0000"/>
                </a:solidFill>
              </a:rPr>
              <a:t>mIP</a:t>
            </a:r>
            <a:r>
              <a:rPr lang="en-US" altLang="zh-TW" dirty="0">
                <a:solidFill>
                  <a:srgbClr val="FF0000"/>
                </a:solidFill>
              </a:rPr>
              <a:t> phase</a:t>
            </a:r>
            <a:endParaRPr lang="zh-TW" altLang="en-US" dirty="0">
              <a:solidFill>
                <a:srgbClr val="FF0000"/>
              </a:solidFill>
            </a:endParaRPr>
          </a:p>
        </p:txBody>
      </p:sp>
    </p:spTree>
    <p:extLst>
      <p:ext uri="{BB962C8B-B14F-4D97-AF65-F5344CB8AC3E}">
        <p14:creationId xmlns:p14="http://schemas.microsoft.com/office/powerpoint/2010/main" val="2176910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群組 14">
            <a:extLst>
              <a:ext uri="{FF2B5EF4-FFF2-40B4-BE49-F238E27FC236}">
                <a16:creationId xmlns:a16="http://schemas.microsoft.com/office/drawing/2014/main" id="{36A2B2E7-5DE7-4D3B-91EF-D8788BB1C37B}"/>
              </a:ext>
            </a:extLst>
          </p:cNvPr>
          <p:cNvGrpSpPr/>
          <p:nvPr/>
        </p:nvGrpSpPr>
        <p:grpSpPr>
          <a:xfrm>
            <a:off x="4029040" y="6349446"/>
            <a:ext cx="1013909" cy="508554"/>
            <a:chOff x="1973915" y="5392432"/>
            <a:chExt cx="2740109" cy="1374377"/>
          </a:xfrm>
        </p:grpSpPr>
        <p:pic>
          <p:nvPicPr>
            <p:cNvPr id="17" name="圖片 16">
              <a:extLst>
                <a:ext uri="{FF2B5EF4-FFF2-40B4-BE49-F238E27FC236}">
                  <a16:creationId xmlns:a16="http://schemas.microsoft.com/office/drawing/2014/main" id="{AB19E4A7-9D38-4D0B-8777-4A0DBC0C77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8" name="矩形 17">
              <a:extLst>
                <a:ext uri="{FF2B5EF4-FFF2-40B4-BE49-F238E27FC236}">
                  <a16:creationId xmlns:a16="http://schemas.microsoft.com/office/drawing/2014/main" id="{21589615-E61D-406B-B5EC-7B7CF055AED7}"/>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33B298C5-ACE3-4695-AB63-9BFAB164C809}"/>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407D88AE-571D-446F-9447-A8C63F4966D8}"/>
              </a:ext>
            </a:extLst>
          </p:cNvPr>
          <p:cNvSpPr>
            <a:spLocks noGrp="1"/>
          </p:cNvSpPr>
          <p:nvPr>
            <p:ph type="title"/>
          </p:nvPr>
        </p:nvSpPr>
        <p:spPr/>
        <p:txBody>
          <a:bodyPr/>
          <a:lstStyle/>
          <a:p>
            <a:r>
              <a:rPr lang="en-US" altLang="zh-TW" dirty="0">
                <a:solidFill>
                  <a:srgbClr val="0C234B"/>
                </a:solidFill>
              </a:rPr>
              <a:t>SWI Application</a:t>
            </a:r>
            <a:endParaRPr lang="zh-TW" altLang="en-US" dirty="0">
              <a:solidFill>
                <a:srgbClr val="0C234B"/>
              </a:solidFill>
            </a:endParaRPr>
          </a:p>
        </p:txBody>
      </p:sp>
      <p:sp>
        <p:nvSpPr>
          <p:cNvPr id="5" name="矩形 4">
            <a:extLst>
              <a:ext uri="{FF2B5EF4-FFF2-40B4-BE49-F238E27FC236}">
                <a16:creationId xmlns:a16="http://schemas.microsoft.com/office/drawing/2014/main" id="{D366C9E4-871A-4291-A603-85D6C1F01C82}"/>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6A986683-CED8-4C9B-BFE4-0FEA63139559}"/>
              </a:ext>
            </a:extLst>
          </p:cNvPr>
          <p:cNvPicPr>
            <a:picLocks noChangeAspect="1"/>
          </p:cNvPicPr>
          <p:nvPr/>
        </p:nvPicPr>
        <p:blipFill rotWithShape="1">
          <a:blip r:embed="rId4"/>
          <a:srcRect l="16800" t="15744" r="37001" b="13454"/>
          <a:stretch/>
        </p:blipFill>
        <p:spPr>
          <a:xfrm>
            <a:off x="3563888" y="1417638"/>
            <a:ext cx="4608512" cy="4708525"/>
          </a:xfrm>
          <a:prstGeom prst="rect">
            <a:avLst/>
          </a:prstGeom>
        </p:spPr>
      </p:pic>
      <p:sp>
        <p:nvSpPr>
          <p:cNvPr id="4" name="文字方塊 3">
            <a:extLst>
              <a:ext uri="{FF2B5EF4-FFF2-40B4-BE49-F238E27FC236}">
                <a16:creationId xmlns:a16="http://schemas.microsoft.com/office/drawing/2014/main" id="{9B71150A-CE5E-4517-A992-45C2247E49E8}"/>
              </a:ext>
            </a:extLst>
          </p:cNvPr>
          <p:cNvSpPr txBox="1"/>
          <p:nvPr/>
        </p:nvSpPr>
        <p:spPr>
          <a:xfrm>
            <a:off x="2365892" y="6265317"/>
            <a:ext cx="6696744" cy="400110"/>
          </a:xfrm>
          <a:prstGeom prst="rect">
            <a:avLst/>
          </a:prstGeom>
          <a:noFill/>
        </p:spPr>
        <p:txBody>
          <a:bodyPr wrap="square" rtlCol="0">
            <a:spAutoFit/>
          </a:bodyPr>
          <a:lstStyle/>
          <a:p>
            <a:pPr algn="r"/>
            <a:r>
              <a:rPr lang="en-US" altLang="zh-TW" sz="1000" b="1" i="1" dirty="0"/>
              <a:t>Susceptibility-Weighted Imaging: Technical Aspects and Clinical Applications, Part 2</a:t>
            </a:r>
          </a:p>
          <a:p>
            <a:pPr algn="r"/>
            <a:r>
              <a:rPr lang="fi-FI" altLang="zh-TW" sz="1000" i="1" dirty="0"/>
              <a:t>S. Mittal,Z. Wu,J. Neelavalli, E.M. Haacke</a:t>
            </a:r>
            <a:endParaRPr lang="zh-TW" altLang="en-US" sz="1400" dirty="0"/>
          </a:p>
        </p:txBody>
      </p:sp>
      <p:sp>
        <p:nvSpPr>
          <p:cNvPr id="7" name="文字方塊 6">
            <a:extLst>
              <a:ext uri="{FF2B5EF4-FFF2-40B4-BE49-F238E27FC236}">
                <a16:creationId xmlns:a16="http://schemas.microsoft.com/office/drawing/2014/main" id="{D956CCC8-E416-4E32-8FE7-1012AD9204A6}"/>
              </a:ext>
            </a:extLst>
          </p:cNvPr>
          <p:cNvSpPr txBox="1"/>
          <p:nvPr/>
        </p:nvSpPr>
        <p:spPr>
          <a:xfrm>
            <a:off x="215517" y="1754629"/>
            <a:ext cx="3384375" cy="3785652"/>
          </a:xfrm>
          <a:prstGeom prst="rect">
            <a:avLst/>
          </a:prstGeom>
          <a:noFill/>
        </p:spPr>
        <p:txBody>
          <a:bodyPr wrap="square" rtlCol="0">
            <a:spAutoFit/>
          </a:bodyPr>
          <a:lstStyle/>
          <a:p>
            <a:r>
              <a:rPr lang="en-US" altLang="zh-TW" sz="2000" b="1" dirty="0">
                <a:solidFill>
                  <a:srgbClr val="FF0000"/>
                </a:solidFill>
                <a:latin typeface="Times New Roman" panose="02020603050405020304" pitchFamily="18" charset="0"/>
                <a:cs typeface="Times New Roman" panose="02020603050405020304" pitchFamily="18" charset="0"/>
              </a:rPr>
              <a:t>A: FLAIR</a:t>
            </a:r>
          </a:p>
          <a:p>
            <a:r>
              <a:rPr lang="en-US" altLang="zh-TW" sz="2000" b="1" dirty="0">
                <a:solidFill>
                  <a:srgbClr val="FF0000"/>
                </a:solidFill>
                <a:latin typeface="Times New Roman" panose="02020603050405020304" pitchFamily="18" charset="0"/>
                <a:cs typeface="Times New Roman" panose="02020603050405020304" pitchFamily="18" charset="0"/>
              </a:rPr>
              <a:t>B: T1-weighted Image</a:t>
            </a:r>
          </a:p>
          <a:p>
            <a:r>
              <a:rPr lang="en-US" altLang="zh-TW" sz="2000" b="1" dirty="0">
                <a:solidFill>
                  <a:srgbClr val="FF0000"/>
                </a:solidFill>
                <a:latin typeface="Times New Roman" panose="02020603050405020304" pitchFamily="18" charset="0"/>
                <a:cs typeface="Times New Roman" panose="02020603050405020304" pitchFamily="18" charset="0"/>
              </a:rPr>
              <a:t>C: TE=40 </a:t>
            </a:r>
            <a:r>
              <a:rPr lang="en-US" altLang="zh-TW" sz="2000" b="1" dirty="0" err="1">
                <a:solidFill>
                  <a:srgbClr val="FF0000"/>
                </a:solidFill>
                <a:latin typeface="Times New Roman" panose="02020603050405020304" pitchFamily="18" charset="0"/>
                <a:cs typeface="Times New Roman" panose="02020603050405020304" pitchFamily="18" charset="0"/>
              </a:rPr>
              <a:t>magenitude</a:t>
            </a:r>
            <a:r>
              <a:rPr lang="en-US" altLang="zh-TW" sz="2000" b="1" dirty="0">
                <a:solidFill>
                  <a:srgbClr val="FF0000"/>
                </a:solidFill>
                <a:latin typeface="Times New Roman" panose="02020603050405020304" pitchFamily="18" charset="0"/>
                <a:cs typeface="Times New Roman" panose="02020603050405020304" pitchFamily="18" charset="0"/>
              </a:rPr>
              <a:t> Image</a:t>
            </a:r>
            <a:endParaRPr lang="zh-TW" altLang="en-US" sz="2000" b="1" dirty="0">
              <a:solidFill>
                <a:srgbClr val="FF0000"/>
              </a:solidFill>
              <a:latin typeface="Times New Roman" panose="02020603050405020304" pitchFamily="18" charset="0"/>
              <a:cs typeface="Times New Roman" panose="02020603050405020304" pitchFamily="18" charset="0"/>
            </a:endParaRPr>
          </a:p>
          <a:p>
            <a:r>
              <a:rPr lang="en-US" altLang="zh-TW" sz="2000" b="1" dirty="0">
                <a:solidFill>
                  <a:srgbClr val="FF0000"/>
                </a:solidFill>
                <a:latin typeface="Times New Roman" panose="02020603050405020304" pitchFamily="18" charset="0"/>
                <a:cs typeface="Times New Roman" panose="02020603050405020304" pitchFamily="18" charset="0"/>
              </a:rPr>
              <a:t>D: SWI phase Image</a:t>
            </a:r>
          </a:p>
          <a:p>
            <a:endParaRPr lang="en-US" altLang="zh-TW" sz="2000" b="1" dirty="0">
              <a:solidFill>
                <a:srgbClr val="FF0000"/>
              </a:solidFill>
              <a:latin typeface="Times New Roman" panose="02020603050405020304" pitchFamily="18" charset="0"/>
              <a:cs typeface="Times New Roman" panose="02020603050405020304" pitchFamily="18" charset="0"/>
            </a:endParaRPr>
          </a:p>
          <a:p>
            <a:r>
              <a:rPr lang="en-US" altLang="zh-TW" sz="2000" b="1" dirty="0">
                <a:solidFill>
                  <a:schemeClr val="tx1">
                    <a:lumMod val="95000"/>
                    <a:lumOff val="5000"/>
                  </a:schemeClr>
                </a:solidFill>
                <a:latin typeface="Times New Roman" panose="02020603050405020304" pitchFamily="18" charset="0"/>
                <a:cs typeface="Times New Roman" panose="02020603050405020304" pitchFamily="18" charset="0"/>
              </a:rPr>
              <a:t>A patient who had sudden onset of aphasia and right </a:t>
            </a:r>
            <a:r>
              <a:rPr lang="en-US" altLang="zh-TW" sz="2000" b="1" dirty="0" err="1">
                <a:solidFill>
                  <a:schemeClr val="tx1">
                    <a:lumMod val="95000"/>
                    <a:lumOff val="5000"/>
                  </a:schemeClr>
                </a:solidFill>
                <a:latin typeface="Times New Roman" panose="02020603050405020304" pitchFamily="18" charset="0"/>
                <a:cs typeface="Times New Roman" panose="02020603050405020304" pitchFamily="18" charset="0"/>
              </a:rPr>
              <a:t>paresthesias</a:t>
            </a:r>
            <a:r>
              <a:rPr lang="en-US" altLang="zh-TW" sz="2000" b="1" dirty="0">
                <a:solidFill>
                  <a:schemeClr val="tx1">
                    <a:lumMod val="95000"/>
                    <a:lumOff val="5000"/>
                  </a:schemeClr>
                </a:solidFill>
                <a:latin typeface="Times New Roman" panose="02020603050405020304" pitchFamily="18" charset="0"/>
                <a:cs typeface="Times New Roman" panose="02020603050405020304" pitchFamily="18" charset="0"/>
              </a:rPr>
              <a:t> 5 years earlier and who partially recovered neurologic function after treatment of the acute stroke</a:t>
            </a:r>
          </a:p>
          <a:p>
            <a:endParaRPr lang="zh-TW" altLang="en-US" sz="2000" b="1" dirty="0">
              <a:solidFill>
                <a:srgbClr val="FF0000"/>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7C32C95-29B0-4327-8E85-65CA74416A00}"/>
              </a:ext>
            </a:extLst>
          </p:cNvPr>
          <p:cNvSpPr/>
          <p:nvPr/>
        </p:nvSpPr>
        <p:spPr>
          <a:xfrm rot="3328974">
            <a:off x="7802469" y="4766597"/>
            <a:ext cx="1518364" cy="369332"/>
          </a:xfrm>
          <a:prstGeom prst="rect">
            <a:avLst/>
          </a:prstGeom>
        </p:spPr>
        <p:txBody>
          <a:bodyPr wrap="none">
            <a:spAutoFit/>
          </a:bodyPr>
          <a:lstStyle/>
          <a:p>
            <a:r>
              <a:rPr lang="en-US" altLang="zh-TW" b="1" dirty="0"/>
              <a:t>hemorrhage</a:t>
            </a:r>
            <a:endParaRPr lang="zh-TW" altLang="en-US" dirty="0"/>
          </a:p>
        </p:txBody>
      </p:sp>
      <p:sp>
        <p:nvSpPr>
          <p:cNvPr id="16" name="手繪多邊形: 圖案 15">
            <a:extLst>
              <a:ext uri="{FF2B5EF4-FFF2-40B4-BE49-F238E27FC236}">
                <a16:creationId xmlns:a16="http://schemas.microsoft.com/office/drawing/2014/main" id="{124435CB-D51C-461E-9389-36990CE9EEFC}"/>
              </a:ext>
            </a:extLst>
          </p:cNvPr>
          <p:cNvSpPr/>
          <p:nvPr/>
        </p:nvSpPr>
        <p:spPr>
          <a:xfrm>
            <a:off x="7962900" y="4979194"/>
            <a:ext cx="473869" cy="4894"/>
          </a:xfrm>
          <a:custGeom>
            <a:avLst/>
            <a:gdLst>
              <a:gd name="connsiteX0" fmla="*/ 0 w 473869"/>
              <a:gd name="connsiteY0" fmla="*/ 0 h 4894"/>
              <a:gd name="connsiteX1" fmla="*/ 392906 w 473869"/>
              <a:gd name="connsiteY1" fmla="*/ 3572 h 4894"/>
              <a:gd name="connsiteX2" fmla="*/ 413147 w 473869"/>
              <a:gd name="connsiteY2" fmla="*/ 4762 h 4894"/>
              <a:gd name="connsiteX3" fmla="*/ 473869 w 473869"/>
              <a:gd name="connsiteY3" fmla="*/ 4762 h 4894"/>
            </a:gdLst>
            <a:ahLst/>
            <a:cxnLst>
              <a:cxn ang="0">
                <a:pos x="connsiteX0" y="connsiteY0"/>
              </a:cxn>
              <a:cxn ang="0">
                <a:pos x="connsiteX1" y="connsiteY1"/>
              </a:cxn>
              <a:cxn ang="0">
                <a:pos x="connsiteX2" y="connsiteY2"/>
              </a:cxn>
              <a:cxn ang="0">
                <a:pos x="connsiteX3" y="connsiteY3"/>
              </a:cxn>
            </a:cxnLst>
            <a:rect l="l" t="t" r="r" b="b"/>
            <a:pathLst>
              <a:path w="473869" h="4894">
                <a:moveTo>
                  <a:pt x="0" y="0"/>
                </a:moveTo>
                <a:lnTo>
                  <a:pt x="392906" y="3572"/>
                </a:lnTo>
                <a:cubicBezTo>
                  <a:pt x="399664" y="3662"/>
                  <a:pt x="406389" y="4663"/>
                  <a:pt x="413147" y="4762"/>
                </a:cubicBezTo>
                <a:cubicBezTo>
                  <a:pt x="433385" y="5059"/>
                  <a:pt x="453628" y="4762"/>
                  <a:pt x="473869" y="4762"/>
                </a:cubicBez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284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87AFB1F-CDBB-402E-A849-FEB8AADAF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076" y="4581128"/>
            <a:ext cx="1808953" cy="2064668"/>
          </a:xfrm>
          <a:prstGeom prst="rect">
            <a:avLst/>
          </a:prstGeom>
        </p:spPr>
      </p:pic>
      <p:sp>
        <p:nvSpPr>
          <p:cNvPr id="2" name="標題 1"/>
          <p:cNvSpPr>
            <a:spLocks noGrp="1"/>
          </p:cNvSpPr>
          <p:nvPr>
            <p:ph type="title"/>
          </p:nvPr>
        </p:nvSpPr>
        <p:spPr>
          <a:xfrm>
            <a:off x="179512" y="274638"/>
            <a:ext cx="8784976" cy="1143000"/>
          </a:xfrm>
        </p:spPr>
        <p:txBody>
          <a:bodyPr/>
          <a:lstStyle/>
          <a:p>
            <a:r>
              <a:rPr lang="en-US" altLang="zh-TW" dirty="0">
                <a:solidFill>
                  <a:srgbClr val="0C234B"/>
                </a:solidFill>
              </a:rPr>
              <a:t>Susceptibility</a:t>
            </a:r>
            <a:endParaRPr lang="zh-TW" altLang="en-US" dirty="0">
              <a:solidFill>
                <a:srgbClr val="0C234B"/>
              </a:solidFill>
            </a:endParaRPr>
          </a:p>
        </p:txBody>
      </p:sp>
      <p:sp>
        <p:nvSpPr>
          <p:cNvPr id="7" name="內容版面配置區 6">
            <a:extLst>
              <a:ext uri="{FF2B5EF4-FFF2-40B4-BE49-F238E27FC236}">
                <a16:creationId xmlns:a16="http://schemas.microsoft.com/office/drawing/2014/main" id="{224557AE-59C4-42BB-87C7-8C30312B7A78}"/>
              </a:ext>
            </a:extLst>
          </p:cNvPr>
          <p:cNvSpPr>
            <a:spLocks noGrp="1"/>
          </p:cNvSpPr>
          <p:nvPr>
            <p:ph idx="1"/>
          </p:nvPr>
        </p:nvSpPr>
        <p:spPr/>
        <p:txBody>
          <a:bodyPr/>
          <a:lstStyle/>
          <a:p>
            <a:r>
              <a:rPr lang="en-US" altLang="zh-TW" dirty="0"/>
              <a:t>Observing </a:t>
            </a:r>
            <a:r>
              <a:rPr lang="en-US" altLang="zh-TW" dirty="0">
                <a:solidFill>
                  <a:srgbClr val="FF0000"/>
                </a:solidFill>
              </a:rPr>
              <a:t>susceptibility</a:t>
            </a:r>
            <a:r>
              <a:rPr lang="en-US" altLang="zh-TW" dirty="0"/>
              <a:t> inhomogeneous</a:t>
            </a:r>
          </a:p>
          <a:p>
            <a:endParaRPr lang="en-US" altLang="zh-TW" dirty="0"/>
          </a:p>
          <a:p>
            <a:pPr lvl="1"/>
            <a:r>
              <a:rPr lang="en-US" altLang="zh-TW" dirty="0"/>
              <a:t>From &gt;&gt; </a:t>
            </a:r>
            <a:r>
              <a:rPr lang="en-US" altLang="zh-TW" dirty="0">
                <a:solidFill>
                  <a:srgbClr val="FF0000"/>
                </a:solidFill>
              </a:rPr>
              <a:t>magnetic field </a:t>
            </a:r>
            <a:r>
              <a:rPr lang="en-US" altLang="zh-TW" dirty="0"/>
              <a:t>inhomogeneous</a:t>
            </a:r>
          </a:p>
          <a:p>
            <a:pPr marL="0" indent="0">
              <a:buNone/>
            </a:pPr>
            <a:r>
              <a:rPr lang="en-US" altLang="zh-TW" dirty="0"/>
              <a:t>		by viewing as B0 map</a:t>
            </a:r>
          </a:p>
          <a:p>
            <a:pPr lvl="1"/>
            <a:r>
              <a:rPr lang="en-US" altLang="zh-TW" dirty="0"/>
              <a:t>From &gt;&gt; </a:t>
            </a:r>
            <a:r>
              <a:rPr lang="en-US" altLang="zh-TW" dirty="0">
                <a:solidFill>
                  <a:srgbClr val="FF0000"/>
                </a:solidFill>
              </a:rPr>
              <a:t>processing </a:t>
            </a:r>
            <a:r>
              <a:rPr lang="en-US" altLang="zh-TW" dirty="0"/>
              <a:t>different (susceptibility)</a:t>
            </a:r>
          </a:p>
          <a:p>
            <a:pPr marL="0" indent="0">
              <a:buNone/>
            </a:pPr>
            <a:r>
              <a:rPr lang="en-US" altLang="zh-TW" dirty="0"/>
              <a:t>		by determine by particle property  </a:t>
            </a:r>
          </a:p>
          <a:p>
            <a:pPr marL="0" indent="0">
              <a:buNone/>
            </a:pPr>
            <a:endParaRPr lang="en-US" altLang="zh-TW" dirty="0"/>
          </a:p>
        </p:txBody>
      </p:sp>
      <p:sp>
        <p:nvSpPr>
          <p:cNvPr id="5" name="矩形 4">
            <a:extLst>
              <a:ext uri="{FF2B5EF4-FFF2-40B4-BE49-F238E27FC236}">
                <a16:creationId xmlns:a16="http://schemas.microsoft.com/office/drawing/2014/main" id="{F197A555-F233-4453-953F-2A84478268B4}"/>
              </a:ext>
            </a:extLst>
          </p:cNvPr>
          <p:cNvSpPr/>
          <p:nvPr/>
        </p:nvSpPr>
        <p:spPr>
          <a:xfrm>
            <a:off x="6434627" y="6522685"/>
            <a:ext cx="2499402" cy="246221"/>
          </a:xfrm>
          <a:prstGeom prst="rect">
            <a:avLst/>
          </a:prstGeom>
        </p:spPr>
        <p:txBody>
          <a:bodyPr wrap="none">
            <a:spAutoFit/>
          </a:bodyPr>
          <a:lstStyle/>
          <a:p>
            <a:r>
              <a:rPr lang="zh-TW" altLang="en-US" sz="1000" i="1" dirty="0"/>
              <a:t>http://mriquestions.com/what-is-spin.html</a:t>
            </a:r>
          </a:p>
        </p:txBody>
      </p:sp>
      <p:sp>
        <p:nvSpPr>
          <p:cNvPr id="8" name="矩形 7">
            <a:extLst>
              <a:ext uri="{FF2B5EF4-FFF2-40B4-BE49-F238E27FC236}">
                <a16:creationId xmlns:a16="http://schemas.microsoft.com/office/drawing/2014/main" id="{AC77239E-D099-4650-BF05-70D770D05AC2}"/>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41C69797-4CC9-4BBF-AF6A-B5B82AA19155}"/>
              </a:ext>
            </a:extLst>
          </p:cNvPr>
          <p:cNvGrpSpPr/>
          <p:nvPr/>
        </p:nvGrpSpPr>
        <p:grpSpPr>
          <a:xfrm>
            <a:off x="4029040" y="6349446"/>
            <a:ext cx="1013909" cy="508554"/>
            <a:chOff x="1973915" y="5392432"/>
            <a:chExt cx="2740109" cy="1374377"/>
          </a:xfrm>
        </p:grpSpPr>
        <p:pic>
          <p:nvPicPr>
            <p:cNvPr id="10" name="圖片 9">
              <a:extLst>
                <a:ext uri="{FF2B5EF4-FFF2-40B4-BE49-F238E27FC236}">
                  <a16:creationId xmlns:a16="http://schemas.microsoft.com/office/drawing/2014/main" id="{5C5462AF-217A-4BA5-B513-F49A2F9FD7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1" name="矩形 10">
              <a:extLst>
                <a:ext uri="{FF2B5EF4-FFF2-40B4-BE49-F238E27FC236}">
                  <a16:creationId xmlns:a16="http://schemas.microsoft.com/office/drawing/2014/main" id="{0D9E8657-C846-4B7C-9DF0-2FB43A145D55}"/>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584051D1-76EC-40A2-8625-CE8D909F7365}"/>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635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9257B5AA-4E46-4849-9EB2-DB624BF5AE21}"/>
              </a:ext>
            </a:extLst>
          </p:cNvPr>
          <p:cNvGrpSpPr/>
          <p:nvPr/>
        </p:nvGrpSpPr>
        <p:grpSpPr>
          <a:xfrm>
            <a:off x="3523506" y="4365104"/>
            <a:ext cx="5409356" cy="2419452"/>
            <a:chOff x="-1288506" y="1930917"/>
            <a:chExt cx="13173882" cy="5892305"/>
          </a:xfrm>
        </p:grpSpPr>
        <p:pic>
          <p:nvPicPr>
            <p:cNvPr id="6" name="圖片 5">
              <a:extLst>
                <a:ext uri="{FF2B5EF4-FFF2-40B4-BE49-F238E27FC236}">
                  <a16:creationId xmlns:a16="http://schemas.microsoft.com/office/drawing/2014/main" id="{40CFA11C-8E55-44B3-AB0E-34E851B756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962"/>
            <a:stretch/>
          </p:blipFill>
          <p:spPr>
            <a:xfrm>
              <a:off x="-1288506" y="2106284"/>
              <a:ext cx="6857999" cy="4940353"/>
            </a:xfrm>
            <a:prstGeom prst="rect">
              <a:avLst/>
            </a:prstGeom>
          </p:spPr>
        </p:pic>
        <p:pic>
          <p:nvPicPr>
            <p:cNvPr id="8" name="圖片 7">
              <a:extLst>
                <a:ext uri="{FF2B5EF4-FFF2-40B4-BE49-F238E27FC236}">
                  <a16:creationId xmlns:a16="http://schemas.microsoft.com/office/drawing/2014/main" id="{1D4AA6D3-1783-413C-A047-C749C4C7C3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78" t="20203"/>
            <a:stretch/>
          </p:blipFill>
          <p:spPr>
            <a:xfrm>
              <a:off x="5046046" y="1930917"/>
              <a:ext cx="6839330" cy="5892305"/>
            </a:xfrm>
            <a:prstGeom prst="rect">
              <a:avLst/>
            </a:prstGeom>
          </p:spPr>
        </p:pic>
      </p:grpSp>
      <p:sp>
        <p:nvSpPr>
          <p:cNvPr id="2" name="標題 1">
            <a:extLst>
              <a:ext uri="{FF2B5EF4-FFF2-40B4-BE49-F238E27FC236}">
                <a16:creationId xmlns:a16="http://schemas.microsoft.com/office/drawing/2014/main" id="{8BE3E71E-8F6F-47B1-A1EA-CA89640D60C9}"/>
              </a:ext>
            </a:extLst>
          </p:cNvPr>
          <p:cNvSpPr>
            <a:spLocks noGrp="1"/>
          </p:cNvSpPr>
          <p:nvPr>
            <p:ph type="title"/>
          </p:nvPr>
        </p:nvSpPr>
        <p:spPr/>
        <p:txBody>
          <a:bodyPr/>
          <a:lstStyle/>
          <a:p>
            <a:r>
              <a:rPr lang="en-US" altLang="zh-TW" dirty="0">
                <a:solidFill>
                  <a:srgbClr val="0C234B"/>
                </a:solidFill>
              </a:rPr>
              <a:t>Susceptibility to Magnetic Field</a:t>
            </a:r>
            <a:endParaRPr lang="zh-TW" altLang="en-US" dirty="0">
              <a:solidFill>
                <a:srgbClr val="0C234B"/>
              </a:solidFill>
            </a:endParaRPr>
          </a:p>
        </p:txBody>
      </p:sp>
      <p:sp>
        <p:nvSpPr>
          <p:cNvPr id="3" name="內容版面配置區 2">
            <a:extLst>
              <a:ext uri="{FF2B5EF4-FFF2-40B4-BE49-F238E27FC236}">
                <a16:creationId xmlns:a16="http://schemas.microsoft.com/office/drawing/2014/main" id="{2F032D93-1F20-4492-A861-3B76B98746BD}"/>
              </a:ext>
            </a:extLst>
          </p:cNvPr>
          <p:cNvSpPr>
            <a:spLocks noGrp="1"/>
          </p:cNvSpPr>
          <p:nvPr>
            <p:ph idx="1"/>
          </p:nvPr>
        </p:nvSpPr>
        <p:spPr/>
        <p:txBody>
          <a:bodyPr/>
          <a:lstStyle/>
          <a:p>
            <a:r>
              <a:rPr lang="en-US" altLang="zh-TW" dirty="0"/>
              <a:t>Signal we acquired are from </a:t>
            </a:r>
            <a:r>
              <a:rPr lang="en-US" altLang="zh-TW" dirty="0">
                <a:solidFill>
                  <a:srgbClr val="FF0000"/>
                </a:solidFill>
              </a:rPr>
              <a:t>processing</a:t>
            </a:r>
          </a:p>
          <a:p>
            <a:r>
              <a:rPr lang="en-US" altLang="zh-TW" dirty="0"/>
              <a:t>Particles </a:t>
            </a:r>
            <a:r>
              <a:rPr lang="en-US" altLang="zh-TW" dirty="0">
                <a:solidFill>
                  <a:srgbClr val="FF0000"/>
                </a:solidFill>
              </a:rPr>
              <a:t>spins</a:t>
            </a:r>
            <a:r>
              <a:rPr lang="en-US" altLang="zh-TW" dirty="0"/>
              <a:t> in a material orient in the same direction as the </a:t>
            </a:r>
            <a:r>
              <a:rPr lang="en-US" altLang="zh-TW" dirty="0">
                <a:solidFill>
                  <a:srgbClr val="FF0000"/>
                </a:solidFill>
              </a:rPr>
              <a:t>magnetic field</a:t>
            </a:r>
            <a:r>
              <a:rPr lang="en-US" altLang="zh-TW" dirty="0"/>
              <a:t> is called </a:t>
            </a:r>
            <a:r>
              <a:rPr lang="en-US" altLang="zh-TW" dirty="0" err="1">
                <a:solidFill>
                  <a:srgbClr val="FF0000"/>
                </a:solidFill>
              </a:rPr>
              <a:t>paramagnetism</a:t>
            </a:r>
            <a:endParaRPr lang="en-US" altLang="zh-TW" dirty="0">
              <a:solidFill>
                <a:srgbClr val="FF0000"/>
              </a:solidFill>
            </a:endParaRPr>
          </a:p>
          <a:p>
            <a:r>
              <a:rPr lang="en-US" altLang="zh-TW" dirty="0"/>
              <a:t>Particles oppose the applied field; this is called </a:t>
            </a:r>
            <a:r>
              <a:rPr lang="en-US" altLang="zh-TW" dirty="0">
                <a:solidFill>
                  <a:srgbClr val="FF0000"/>
                </a:solidFill>
              </a:rPr>
              <a:t>diamagnetism</a:t>
            </a:r>
            <a:endParaRPr lang="zh-TW" altLang="en-US" dirty="0">
              <a:solidFill>
                <a:srgbClr val="FF0000"/>
              </a:solidFill>
            </a:endParaRPr>
          </a:p>
        </p:txBody>
      </p:sp>
      <p:sp>
        <p:nvSpPr>
          <p:cNvPr id="4" name="文字方塊 3">
            <a:extLst>
              <a:ext uri="{FF2B5EF4-FFF2-40B4-BE49-F238E27FC236}">
                <a16:creationId xmlns:a16="http://schemas.microsoft.com/office/drawing/2014/main" id="{53BFB31B-B085-43D4-AE9C-49BF65F79AF0}"/>
              </a:ext>
            </a:extLst>
          </p:cNvPr>
          <p:cNvSpPr txBox="1"/>
          <p:nvPr/>
        </p:nvSpPr>
        <p:spPr>
          <a:xfrm>
            <a:off x="6251018" y="6308725"/>
            <a:ext cx="2807179" cy="553998"/>
          </a:xfrm>
          <a:prstGeom prst="rect">
            <a:avLst/>
          </a:prstGeom>
          <a:noFill/>
        </p:spPr>
        <p:txBody>
          <a:bodyPr wrap="none" rtlCol="0">
            <a:spAutoFit/>
          </a:bodyPr>
          <a:lstStyle/>
          <a:p>
            <a:r>
              <a:rPr lang="en-US" altLang="zh-TW" sz="1000" i="1" dirty="0">
                <a:hlinkClick r:id="rId5"/>
              </a:rPr>
              <a:t>https://mri-q.com/causes-of-susceptibility.html</a:t>
            </a:r>
            <a:endParaRPr lang="en-US" altLang="zh-TW" sz="1000" i="1" dirty="0"/>
          </a:p>
          <a:p>
            <a:r>
              <a:rPr lang="en-US" altLang="zh-TW" sz="1000" i="1" dirty="0">
                <a:hlinkClick r:id="rId6"/>
              </a:rPr>
              <a:t>https://radiopaedia.org/articles/paramagnetism</a:t>
            </a:r>
            <a:endParaRPr lang="en-US" altLang="zh-TW" sz="1000" i="1" dirty="0"/>
          </a:p>
          <a:p>
            <a:endParaRPr lang="zh-TW" altLang="en-US" sz="1000" i="1" dirty="0"/>
          </a:p>
        </p:txBody>
      </p:sp>
      <p:sp>
        <p:nvSpPr>
          <p:cNvPr id="11" name="文字方塊 10">
            <a:extLst>
              <a:ext uri="{FF2B5EF4-FFF2-40B4-BE49-F238E27FC236}">
                <a16:creationId xmlns:a16="http://schemas.microsoft.com/office/drawing/2014/main" id="{C0536F8E-3395-4698-88E0-43ECDF93D0D5}"/>
              </a:ext>
            </a:extLst>
          </p:cNvPr>
          <p:cNvSpPr txBox="1"/>
          <p:nvPr/>
        </p:nvSpPr>
        <p:spPr>
          <a:xfrm>
            <a:off x="3980379" y="6073030"/>
            <a:ext cx="1800493" cy="369332"/>
          </a:xfrm>
          <a:prstGeom prst="rect">
            <a:avLst/>
          </a:prstGeom>
          <a:noFill/>
        </p:spPr>
        <p:txBody>
          <a:bodyPr wrap="none" rtlCol="0">
            <a:spAutoFit/>
          </a:bodyPr>
          <a:lstStyle/>
          <a:p>
            <a:r>
              <a:rPr lang="en-US" altLang="zh-TW" dirty="0" err="1"/>
              <a:t>Paramagnetism</a:t>
            </a:r>
            <a:endParaRPr lang="zh-TW" altLang="en-US" dirty="0"/>
          </a:p>
        </p:txBody>
      </p:sp>
      <p:sp>
        <p:nvSpPr>
          <p:cNvPr id="12" name="文字方塊 11">
            <a:extLst>
              <a:ext uri="{FF2B5EF4-FFF2-40B4-BE49-F238E27FC236}">
                <a16:creationId xmlns:a16="http://schemas.microsoft.com/office/drawing/2014/main" id="{6A30093D-73E3-4148-8B02-E96AA4BFDBB8}"/>
              </a:ext>
            </a:extLst>
          </p:cNvPr>
          <p:cNvSpPr txBox="1"/>
          <p:nvPr/>
        </p:nvSpPr>
        <p:spPr>
          <a:xfrm>
            <a:off x="6747548" y="6070081"/>
            <a:ext cx="1531188" cy="369332"/>
          </a:xfrm>
          <a:prstGeom prst="rect">
            <a:avLst/>
          </a:prstGeom>
          <a:noFill/>
        </p:spPr>
        <p:txBody>
          <a:bodyPr wrap="none" rtlCol="0">
            <a:spAutoFit/>
          </a:bodyPr>
          <a:lstStyle/>
          <a:p>
            <a:r>
              <a:rPr lang="en-US" altLang="zh-TW" dirty="0" err="1"/>
              <a:t>Dimagnetism</a:t>
            </a:r>
            <a:endParaRPr lang="zh-TW" altLang="en-US" dirty="0"/>
          </a:p>
        </p:txBody>
      </p:sp>
      <p:sp>
        <p:nvSpPr>
          <p:cNvPr id="14" name="矩形 13">
            <a:extLst>
              <a:ext uri="{FF2B5EF4-FFF2-40B4-BE49-F238E27FC236}">
                <a16:creationId xmlns:a16="http://schemas.microsoft.com/office/drawing/2014/main" id="{A3D6B8EC-363A-4DBF-89B0-37FFFB2C2801}"/>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D63D4624-E001-4C3E-955B-95485EA5767A}"/>
              </a:ext>
            </a:extLst>
          </p:cNvPr>
          <p:cNvGrpSpPr/>
          <p:nvPr/>
        </p:nvGrpSpPr>
        <p:grpSpPr>
          <a:xfrm>
            <a:off x="4029040" y="6349446"/>
            <a:ext cx="1013909" cy="508554"/>
            <a:chOff x="1973915" y="5392432"/>
            <a:chExt cx="2740109" cy="1374377"/>
          </a:xfrm>
        </p:grpSpPr>
        <p:pic>
          <p:nvPicPr>
            <p:cNvPr id="16" name="圖片 15">
              <a:extLst>
                <a:ext uri="{FF2B5EF4-FFF2-40B4-BE49-F238E27FC236}">
                  <a16:creationId xmlns:a16="http://schemas.microsoft.com/office/drawing/2014/main" id="{823FB8B4-AF92-4CD9-927B-9A43C0E5EF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17" name="矩形 16">
              <a:extLst>
                <a:ext uri="{FF2B5EF4-FFF2-40B4-BE49-F238E27FC236}">
                  <a16:creationId xmlns:a16="http://schemas.microsoft.com/office/drawing/2014/main" id="{817BBFA0-DB6D-4D0D-9323-FF2AF0F6479D}"/>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3963150-7ADC-45CA-911C-1E2DDCF7A52F}"/>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536659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2EF78628-E64D-4098-A416-45BF1A20D3CD}"/>
              </a:ext>
            </a:extLst>
          </p:cNvPr>
          <p:cNvGrpSpPr/>
          <p:nvPr/>
        </p:nvGrpSpPr>
        <p:grpSpPr>
          <a:xfrm>
            <a:off x="4029040" y="6349446"/>
            <a:ext cx="1013909" cy="508554"/>
            <a:chOff x="1973915" y="5392432"/>
            <a:chExt cx="2740109" cy="1374377"/>
          </a:xfrm>
        </p:grpSpPr>
        <p:pic>
          <p:nvPicPr>
            <p:cNvPr id="32" name="圖片 31">
              <a:extLst>
                <a:ext uri="{FF2B5EF4-FFF2-40B4-BE49-F238E27FC236}">
                  <a16:creationId xmlns:a16="http://schemas.microsoft.com/office/drawing/2014/main" id="{08AB81F8-8C62-47D0-9EC4-1C7828C0B7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33" name="矩形 32">
              <a:extLst>
                <a:ext uri="{FF2B5EF4-FFF2-40B4-BE49-F238E27FC236}">
                  <a16:creationId xmlns:a16="http://schemas.microsoft.com/office/drawing/2014/main" id="{39AA964D-861B-45EE-95E2-F801994B3D21}"/>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9AA479CC-C62C-4C92-B3E1-9D558E251856}"/>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7600BEF3-DC63-47E3-A5CB-4B4CD228CA5C}"/>
              </a:ext>
            </a:extLst>
          </p:cNvPr>
          <p:cNvSpPr>
            <a:spLocks noGrp="1"/>
          </p:cNvSpPr>
          <p:nvPr>
            <p:ph type="title"/>
          </p:nvPr>
        </p:nvSpPr>
        <p:spPr/>
        <p:txBody>
          <a:bodyPr/>
          <a:lstStyle/>
          <a:p>
            <a:r>
              <a:rPr lang="en-US" altLang="zh-TW" dirty="0">
                <a:solidFill>
                  <a:srgbClr val="0C234B"/>
                </a:solidFill>
              </a:rPr>
              <a:t>Spin to data</a:t>
            </a:r>
            <a:endParaRPr lang="zh-TW" altLang="en-US" dirty="0">
              <a:solidFill>
                <a:srgbClr val="0C234B"/>
              </a:solidFill>
            </a:endParaRPr>
          </a:p>
        </p:txBody>
      </p:sp>
      <p:sp>
        <p:nvSpPr>
          <p:cNvPr id="4" name="文字方塊 3">
            <a:extLst>
              <a:ext uri="{FF2B5EF4-FFF2-40B4-BE49-F238E27FC236}">
                <a16:creationId xmlns:a16="http://schemas.microsoft.com/office/drawing/2014/main" id="{AD4E1EAA-5077-47FC-A510-7038C4213168}"/>
              </a:ext>
            </a:extLst>
          </p:cNvPr>
          <p:cNvSpPr txBox="1"/>
          <p:nvPr/>
        </p:nvSpPr>
        <p:spPr>
          <a:xfrm>
            <a:off x="4289599" y="6306363"/>
            <a:ext cx="4777270" cy="553998"/>
          </a:xfrm>
          <a:prstGeom prst="rect">
            <a:avLst/>
          </a:prstGeom>
          <a:noFill/>
        </p:spPr>
        <p:txBody>
          <a:bodyPr wrap="none" rtlCol="0">
            <a:spAutoFit/>
          </a:bodyPr>
          <a:lstStyle/>
          <a:p>
            <a:r>
              <a:rPr lang="en-US" altLang="zh-TW" sz="1000" i="1" dirty="0">
                <a:hlinkClick r:id="rId4"/>
              </a:rPr>
              <a:t>https://betterexplained.com/wp-content/uploads/2016/12/circle-two-sine-waves.gif</a:t>
            </a:r>
            <a:endParaRPr lang="en-US" altLang="zh-TW" sz="1000" i="1" dirty="0"/>
          </a:p>
          <a:p>
            <a:r>
              <a:rPr lang="en-US" altLang="zh-TW" sz="1000" i="1" dirty="0">
                <a:hlinkClick r:id="rId5"/>
              </a:rPr>
              <a:t>http://mriquestions.com/real-v-imaginary.html</a:t>
            </a:r>
            <a:endParaRPr lang="en-US" altLang="zh-TW" sz="1000" i="1" dirty="0"/>
          </a:p>
          <a:p>
            <a:endParaRPr lang="zh-TW" altLang="en-US" sz="1000" i="1" dirty="0"/>
          </a:p>
        </p:txBody>
      </p:sp>
      <p:grpSp>
        <p:nvGrpSpPr>
          <p:cNvPr id="31" name="群組 30">
            <a:extLst>
              <a:ext uri="{FF2B5EF4-FFF2-40B4-BE49-F238E27FC236}">
                <a16:creationId xmlns:a16="http://schemas.microsoft.com/office/drawing/2014/main" id="{CEEC0DAF-2D37-481B-ACB0-82CE28A09186}"/>
              </a:ext>
            </a:extLst>
          </p:cNvPr>
          <p:cNvGrpSpPr/>
          <p:nvPr/>
        </p:nvGrpSpPr>
        <p:grpSpPr>
          <a:xfrm rot="10800000">
            <a:off x="179512" y="2132856"/>
            <a:ext cx="4762500" cy="2945110"/>
            <a:chOff x="323528" y="1484784"/>
            <a:chExt cx="4762500" cy="2945110"/>
          </a:xfrm>
        </p:grpSpPr>
        <p:pic>
          <p:nvPicPr>
            <p:cNvPr id="26" name="圖片 25">
              <a:extLst>
                <a:ext uri="{FF2B5EF4-FFF2-40B4-BE49-F238E27FC236}">
                  <a16:creationId xmlns:a16="http://schemas.microsoft.com/office/drawing/2014/main" id="{43F885D9-D20A-47D7-858B-3873FEB57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528" y="1484784"/>
              <a:ext cx="4762500" cy="2857500"/>
            </a:xfrm>
            <a:prstGeom prst="rect">
              <a:avLst/>
            </a:prstGeom>
          </p:spPr>
        </p:pic>
        <p:sp>
          <p:nvSpPr>
            <p:cNvPr id="27" name="矩形 26">
              <a:extLst>
                <a:ext uri="{FF2B5EF4-FFF2-40B4-BE49-F238E27FC236}">
                  <a16:creationId xmlns:a16="http://schemas.microsoft.com/office/drawing/2014/main" id="{48881596-8B5C-49E6-B4CE-A321BC040476}"/>
                </a:ext>
              </a:extLst>
            </p:cNvPr>
            <p:cNvSpPr/>
            <p:nvPr/>
          </p:nvSpPr>
          <p:spPr>
            <a:xfrm>
              <a:off x="323528" y="1484784"/>
              <a:ext cx="50405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5817065-98B4-48CE-8991-637BC3F73927}"/>
                </a:ext>
              </a:extLst>
            </p:cNvPr>
            <p:cNvSpPr/>
            <p:nvPr/>
          </p:nvSpPr>
          <p:spPr>
            <a:xfrm>
              <a:off x="323528" y="2852936"/>
              <a:ext cx="3312368" cy="208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矩形 29">
              <a:extLst>
                <a:ext uri="{FF2B5EF4-FFF2-40B4-BE49-F238E27FC236}">
                  <a16:creationId xmlns:a16="http://schemas.microsoft.com/office/drawing/2014/main" id="{2B410566-C641-47AA-A1A6-BE67BD72BC9E}"/>
                </a:ext>
              </a:extLst>
            </p:cNvPr>
            <p:cNvSpPr/>
            <p:nvPr/>
          </p:nvSpPr>
          <p:spPr>
            <a:xfrm>
              <a:off x="323528" y="4221088"/>
              <a:ext cx="3312368" cy="208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3" name="文字方塊 22">
            <a:extLst>
              <a:ext uri="{FF2B5EF4-FFF2-40B4-BE49-F238E27FC236}">
                <a16:creationId xmlns:a16="http://schemas.microsoft.com/office/drawing/2014/main" id="{FCEE28E5-630E-416D-BA1A-1FFBD686D96B}"/>
              </a:ext>
            </a:extLst>
          </p:cNvPr>
          <p:cNvSpPr txBox="1"/>
          <p:nvPr/>
        </p:nvSpPr>
        <p:spPr>
          <a:xfrm>
            <a:off x="1599244" y="2887060"/>
            <a:ext cx="2108660" cy="646331"/>
          </a:xfrm>
          <a:prstGeom prst="rect">
            <a:avLst/>
          </a:prstGeom>
          <a:noFill/>
        </p:spPr>
        <p:txBody>
          <a:bodyPr wrap="square" rtlCol="0">
            <a:spAutoFit/>
          </a:bodyPr>
          <a:lstStyle/>
          <a:p>
            <a:r>
              <a:rPr lang="en-US" altLang="zh-TW" dirty="0"/>
              <a:t>Quadrature(Q) = “imaginary” part</a:t>
            </a:r>
            <a:endParaRPr lang="zh-TW" altLang="en-US" dirty="0"/>
          </a:p>
        </p:txBody>
      </p:sp>
      <p:sp>
        <p:nvSpPr>
          <p:cNvPr id="24" name="文字方塊 23">
            <a:extLst>
              <a:ext uri="{FF2B5EF4-FFF2-40B4-BE49-F238E27FC236}">
                <a16:creationId xmlns:a16="http://schemas.microsoft.com/office/drawing/2014/main" id="{821C2DC2-0206-41B3-8572-90A1F9168BFE}"/>
              </a:ext>
            </a:extLst>
          </p:cNvPr>
          <p:cNvSpPr txBox="1"/>
          <p:nvPr/>
        </p:nvSpPr>
        <p:spPr>
          <a:xfrm>
            <a:off x="1599244" y="4352820"/>
            <a:ext cx="3240360" cy="369332"/>
          </a:xfrm>
          <a:prstGeom prst="rect">
            <a:avLst/>
          </a:prstGeom>
          <a:noFill/>
        </p:spPr>
        <p:txBody>
          <a:bodyPr wrap="square" rtlCol="0">
            <a:spAutoFit/>
          </a:bodyPr>
          <a:lstStyle/>
          <a:p>
            <a:r>
              <a:rPr lang="en-US" altLang="zh-TW" dirty="0"/>
              <a:t>In phase (I) = “real” part</a:t>
            </a:r>
            <a:endParaRPr lang="zh-TW" altLang="en-US" dirty="0"/>
          </a:p>
        </p:txBody>
      </p:sp>
      <p:sp>
        <p:nvSpPr>
          <p:cNvPr id="3" name="箭號: 向右 2">
            <a:extLst>
              <a:ext uri="{FF2B5EF4-FFF2-40B4-BE49-F238E27FC236}">
                <a16:creationId xmlns:a16="http://schemas.microsoft.com/office/drawing/2014/main" id="{7E32E7B6-E950-46EA-A39E-B3C172A019B9}"/>
              </a:ext>
            </a:extLst>
          </p:cNvPr>
          <p:cNvSpPr/>
          <p:nvPr/>
        </p:nvSpPr>
        <p:spPr>
          <a:xfrm>
            <a:off x="5224415" y="4113430"/>
            <a:ext cx="1213517" cy="302084"/>
          </a:xfrm>
          <a:prstGeom prst="rightArrow">
            <a:avLst/>
          </a:prstGeom>
          <a:solidFill>
            <a:srgbClr val="2A0EF8"/>
          </a:solidFill>
          <a:ln>
            <a:solidFill>
              <a:srgbClr val="2A0E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右 12">
            <a:extLst>
              <a:ext uri="{FF2B5EF4-FFF2-40B4-BE49-F238E27FC236}">
                <a16:creationId xmlns:a16="http://schemas.microsoft.com/office/drawing/2014/main" id="{608F1405-5020-440C-ADD3-128F6C044753}"/>
              </a:ext>
            </a:extLst>
          </p:cNvPr>
          <p:cNvSpPr/>
          <p:nvPr/>
        </p:nvSpPr>
        <p:spPr>
          <a:xfrm rot="16200000">
            <a:off x="5419178" y="2847758"/>
            <a:ext cx="961141" cy="267696"/>
          </a:xfrm>
          <a:prstGeom prst="rightArrow">
            <a:avLst/>
          </a:prstGeom>
          <a:solidFill>
            <a:srgbClr val="FF00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a:extLst>
              <a:ext uri="{FF2B5EF4-FFF2-40B4-BE49-F238E27FC236}">
                <a16:creationId xmlns:a16="http://schemas.microsoft.com/office/drawing/2014/main" id="{5ABCE0E1-3D38-4DA6-BA51-23F6A6F8E9C0}"/>
              </a:ext>
            </a:extLst>
          </p:cNvPr>
          <p:cNvCxnSpPr>
            <a:cxnSpLocks/>
          </p:cNvCxnSpPr>
          <p:nvPr/>
        </p:nvCxnSpPr>
        <p:spPr>
          <a:xfrm>
            <a:off x="6573577" y="3053706"/>
            <a:ext cx="416459" cy="55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C43B919E-1698-4216-B5D6-AC699CA60D58}"/>
              </a:ext>
            </a:extLst>
          </p:cNvPr>
          <p:cNvCxnSpPr>
            <a:cxnSpLocks/>
          </p:cNvCxnSpPr>
          <p:nvPr/>
        </p:nvCxnSpPr>
        <p:spPr>
          <a:xfrm flipV="1">
            <a:off x="6593992" y="3709815"/>
            <a:ext cx="396044" cy="595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箭號: 向右 24">
            <a:extLst>
              <a:ext uri="{FF2B5EF4-FFF2-40B4-BE49-F238E27FC236}">
                <a16:creationId xmlns:a16="http://schemas.microsoft.com/office/drawing/2014/main" id="{10CDED5A-8D44-4FC0-890A-5B3F8AFE1727}"/>
              </a:ext>
            </a:extLst>
          </p:cNvPr>
          <p:cNvSpPr/>
          <p:nvPr/>
        </p:nvSpPr>
        <p:spPr>
          <a:xfrm>
            <a:off x="7278068" y="3533391"/>
            <a:ext cx="1213517" cy="264719"/>
          </a:xfrm>
          <a:prstGeom prst="rightArrow">
            <a:avLst/>
          </a:prstGeom>
          <a:solidFill>
            <a:srgbClr val="2A0EF8"/>
          </a:solidFill>
          <a:ln>
            <a:solidFill>
              <a:srgbClr val="2A0E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箭號: 向右 28">
            <a:extLst>
              <a:ext uri="{FF2B5EF4-FFF2-40B4-BE49-F238E27FC236}">
                <a16:creationId xmlns:a16="http://schemas.microsoft.com/office/drawing/2014/main" id="{4E747F95-D739-4FE6-9DF3-71E48F665EC1}"/>
              </a:ext>
            </a:extLst>
          </p:cNvPr>
          <p:cNvSpPr/>
          <p:nvPr/>
        </p:nvSpPr>
        <p:spPr>
          <a:xfrm rot="16200000">
            <a:off x="6715322" y="2954339"/>
            <a:ext cx="961141" cy="267696"/>
          </a:xfrm>
          <a:prstGeom prst="rightArrow">
            <a:avLst/>
          </a:prstGeom>
          <a:solidFill>
            <a:srgbClr val="FF00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上 18">
            <a:extLst>
              <a:ext uri="{FF2B5EF4-FFF2-40B4-BE49-F238E27FC236}">
                <a16:creationId xmlns:a16="http://schemas.microsoft.com/office/drawing/2014/main" id="{3F855BB9-14E9-4ACF-BEC1-180464C844B8}"/>
              </a:ext>
            </a:extLst>
          </p:cNvPr>
          <p:cNvSpPr/>
          <p:nvPr/>
        </p:nvSpPr>
        <p:spPr>
          <a:xfrm rot="3310648">
            <a:off x="7707844" y="2413438"/>
            <a:ext cx="288032" cy="1519081"/>
          </a:xfrm>
          <a:prstGeom prst="upArrow">
            <a:avLst/>
          </a:prstGeom>
          <a:solidFill>
            <a:srgbClr val="9507FF"/>
          </a:solidFill>
          <a:ln>
            <a:solidFill>
              <a:srgbClr val="950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72D84FE3-2636-4007-B531-DEDCCA2027AE}"/>
              </a:ext>
            </a:extLst>
          </p:cNvPr>
          <p:cNvSpPr txBox="1"/>
          <p:nvPr/>
        </p:nvSpPr>
        <p:spPr>
          <a:xfrm>
            <a:off x="7954154" y="2345900"/>
            <a:ext cx="672043" cy="369332"/>
          </a:xfrm>
          <a:prstGeom prst="rect">
            <a:avLst/>
          </a:prstGeom>
          <a:noFill/>
        </p:spPr>
        <p:txBody>
          <a:bodyPr wrap="none" rtlCol="0">
            <a:spAutoFit/>
          </a:bodyPr>
          <a:lstStyle/>
          <a:p>
            <a:r>
              <a:rPr lang="en-US" altLang="zh-TW" dirty="0">
                <a:solidFill>
                  <a:srgbClr val="9507FF"/>
                </a:solidFill>
              </a:rPr>
              <a:t>Total</a:t>
            </a:r>
            <a:endParaRPr lang="zh-TW" altLang="en-US" dirty="0">
              <a:solidFill>
                <a:srgbClr val="9507FF"/>
              </a:solidFill>
            </a:endParaRPr>
          </a:p>
        </p:txBody>
      </p:sp>
      <p:sp>
        <p:nvSpPr>
          <p:cNvPr id="21" name="矩形 20">
            <a:extLst>
              <a:ext uri="{FF2B5EF4-FFF2-40B4-BE49-F238E27FC236}">
                <a16:creationId xmlns:a16="http://schemas.microsoft.com/office/drawing/2014/main" id="{3F8E492A-E2E4-417C-8B0C-70919C61D2A0}"/>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5765FBC-F6F9-4BB9-B041-1ADECC3C950E}"/>
              </a:ext>
            </a:extLst>
          </p:cNvPr>
          <p:cNvSpPr txBox="1"/>
          <p:nvPr/>
        </p:nvSpPr>
        <p:spPr>
          <a:xfrm>
            <a:off x="1722405" y="1579813"/>
            <a:ext cx="5699189" cy="584775"/>
          </a:xfrm>
          <a:prstGeom prst="rect">
            <a:avLst/>
          </a:prstGeom>
          <a:noFill/>
        </p:spPr>
        <p:txBody>
          <a:bodyPr wrap="none" rtlCol="0">
            <a:spAutoFit/>
          </a:bodyPr>
          <a:lstStyle/>
          <a:p>
            <a:pPr algn="ctr"/>
            <a:r>
              <a:rPr lang="en-US" altLang="zh-TW" sz="3200" dirty="0">
                <a:latin typeface="Times New Roman" panose="02020603050405020304" pitchFamily="18" charset="0"/>
                <a:cs typeface="Times New Roman" panose="02020603050405020304" pitchFamily="18" charset="0"/>
              </a:rPr>
              <a:t>Two channels receive two signals</a:t>
            </a:r>
            <a:endParaRPr lang="zh-TW"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878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E3E71E-8F6F-47B1-A1EA-CA89640D60C9}"/>
              </a:ext>
            </a:extLst>
          </p:cNvPr>
          <p:cNvSpPr>
            <a:spLocks noGrp="1"/>
          </p:cNvSpPr>
          <p:nvPr>
            <p:ph type="title"/>
          </p:nvPr>
        </p:nvSpPr>
        <p:spPr/>
        <p:txBody>
          <a:bodyPr/>
          <a:lstStyle/>
          <a:p>
            <a:r>
              <a:rPr lang="en-US" altLang="zh-TW" dirty="0"/>
              <a:t>Image Data </a:t>
            </a:r>
            <a:endParaRPr lang="zh-TW" altLang="en-US" dirty="0"/>
          </a:p>
        </p:txBody>
      </p:sp>
      <p:pic>
        <p:nvPicPr>
          <p:cNvPr id="10" name="圖片 9">
            <a:extLst>
              <a:ext uri="{FF2B5EF4-FFF2-40B4-BE49-F238E27FC236}">
                <a16:creationId xmlns:a16="http://schemas.microsoft.com/office/drawing/2014/main" id="{DBD61280-A9B8-40AC-9DD8-D35E0E684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268760"/>
            <a:ext cx="4190809" cy="2050273"/>
          </a:xfrm>
          <a:prstGeom prst="rect">
            <a:avLst/>
          </a:prstGeom>
        </p:spPr>
      </p:pic>
      <p:sp>
        <p:nvSpPr>
          <p:cNvPr id="7" name="局部圓 6">
            <a:extLst>
              <a:ext uri="{FF2B5EF4-FFF2-40B4-BE49-F238E27FC236}">
                <a16:creationId xmlns:a16="http://schemas.microsoft.com/office/drawing/2014/main" id="{3C31C4C7-52EB-4FCF-8F84-42E42D0FE874}"/>
              </a:ext>
            </a:extLst>
          </p:cNvPr>
          <p:cNvSpPr/>
          <p:nvPr/>
        </p:nvSpPr>
        <p:spPr>
          <a:xfrm rot="18720620">
            <a:off x="1744956" y="2415594"/>
            <a:ext cx="590353" cy="590353"/>
          </a:xfrm>
          <a:prstGeom prst="pie">
            <a:avLst>
              <a:gd name="adj1" fmla="val 746806"/>
              <a:gd name="adj2" fmla="val 28426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28" name="圖片 27">
            <a:extLst>
              <a:ext uri="{FF2B5EF4-FFF2-40B4-BE49-F238E27FC236}">
                <a16:creationId xmlns:a16="http://schemas.microsoft.com/office/drawing/2014/main" id="{B69EDC78-D375-445A-B2E7-8E0E8CF351BE}"/>
              </a:ext>
            </a:extLst>
          </p:cNvPr>
          <p:cNvPicPr>
            <a:picLocks noChangeAspect="1"/>
          </p:cNvPicPr>
          <p:nvPr/>
        </p:nvPicPr>
        <p:blipFill rotWithShape="1">
          <a:blip r:embed="rId4">
            <a:extLst>
              <a:ext uri="{28A0092B-C50C-407E-A947-70E740481C1C}">
                <a14:useLocalDpi xmlns:a14="http://schemas.microsoft.com/office/drawing/2010/main" val="0"/>
              </a:ext>
            </a:extLst>
          </a:blip>
          <a:srcRect l="22190" t="7527" r="17700" b="9676"/>
          <a:stretch/>
        </p:blipFill>
        <p:spPr>
          <a:xfrm>
            <a:off x="2267747" y="3498369"/>
            <a:ext cx="2304253" cy="2376208"/>
          </a:xfrm>
          <a:prstGeom prst="rect">
            <a:avLst/>
          </a:prstGeom>
        </p:spPr>
      </p:pic>
      <p:cxnSp>
        <p:nvCxnSpPr>
          <p:cNvPr id="41" name="直線單箭頭接點 40">
            <a:extLst>
              <a:ext uri="{FF2B5EF4-FFF2-40B4-BE49-F238E27FC236}">
                <a16:creationId xmlns:a16="http://schemas.microsoft.com/office/drawing/2014/main" id="{C0C07C64-E819-40E5-A27A-3626F018168F}"/>
              </a:ext>
            </a:extLst>
          </p:cNvPr>
          <p:cNvCxnSpPr>
            <a:cxnSpLocks/>
          </p:cNvCxnSpPr>
          <p:nvPr/>
        </p:nvCxnSpPr>
        <p:spPr>
          <a:xfrm>
            <a:off x="971600" y="3933056"/>
            <a:ext cx="1080120" cy="0"/>
          </a:xfrm>
          <a:prstGeom prst="straightConnector1">
            <a:avLst/>
          </a:prstGeom>
          <a:ln>
            <a:solidFill>
              <a:srgbClr val="2A0EF8"/>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35B8332C-F6AB-4A42-9BC7-8D2C6EB904E0}"/>
              </a:ext>
            </a:extLst>
          </p:cNvPr>
          <p:cNvCxnSpPr>
            <a:cxnSpLocks/>
          </p:cNvCxnSpPr>
          <p:nvPr/>
        </p:nvCxnSpPr>
        <p:spPr>
          <a:xfrm flipV="1">
            <a:off x="971600" y="2780928"/>
            <a:ext cx="936104" cy="1152128"/>
          </a:xfrm>
          <a:prstGeom prst="line">
            <a:avLst/>
          </a:prstGeom>
          <a:ln>
            <a:solidFill>
              <a:srgbClr val="2A0EF8"/>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2079CEA8-906A-44E7-B7B4-ED090B96D8D7}"/>
              </a:ext>
            </a:extLst>
          </p:cNvPr>
          <p:cNvCxnSpPr/>
          <p:nvPr/>
        </p:nvCxnSpPr>
        <p:spPr>
          <a:xfrm>
            <a:off x="2267744" y="2636912"/>
            <a:ext cx="324036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0E521454-602D-44CC-B0A4-E4EE94103C2E}"/>
              </a:ext>
            </a:extLst>
          </p:cNvPr>
          <p:cNvCxnSpPr/>
          <p:nvPr/>
        </p:nvCxnSpPr>
        <p:spPr>
          <a:xfrm>
            <a:off x="5508104" y="2636912"/>
            <a:ext cx="0" cy="8640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7669E0F0-D892-44EC-AB89-2D9A417B647D}"/>
              </a:ext>
            </a:extLst>
          </p:cNvPr>
          <p:cNvSpPr txBox="1"/>
          <p:nvPr/>
        </p:nvSpPr>
        <p:spPr>
          <a:xfrm>
            <a:off x="2159736" y="3099373"/>
            <a:ext cx="2520274" cy="369332"/>
          </a:xfrm>
          <a:prstGeom prst="rect">
            <a:avLst/>
          </a:prstGeom>
          <a:noFill/>
        </p:spPr>
        <p:txBody>
          <a:bodyPr wrap="square" rtlCol="0">
            <a:spAutoFit/>
          </a:bodyPr>
          <a:lstStyle/>
          <a:p>
            <a:pPr algn="ctr"/>
            <a:r>
              <a:rPr lang="en-US" altLang="zh-TW" dirty="0"/>
              <a:t>Magnetic Image</a:t>
            </a:r>
            <a:endParaRPr lang="zh-TW" altLang="en-US" dirty="0"/>
          </a:p>
        </p:txBody>
      </p:sp>
      <p:grpSp>
        <p:nvGrpSpPr>
          <p:cNvPr id="55" name="群組 54">
            <a:extLst>
              <a:ext uri="{FF2B5EF4-FFF2-40B4-BE49-F238E27FC236}">
                <a16:creationId xmlns:a16="http://schemas.microsoft.com/office/drawing/2014/main" id="{D6C31A83-DA6E-4548-9A28-036041C898F5}"/>
              </a:ext>
            </a:extLst>
          </p:cNvPr>
          <p:cNvGrpSpPr/>
          <p:nvPr/>
        </p:nvGrpSpPr>
        <p:grpSpPr>
          <a:xfrm>
            <a:off x="5283685" y="3098234"/>
            <a:ext cx="2520274" cy="2759468"/>
            <a:chOff x="5283682" y="3117742"/>
            <a:chExt cx="2520274" cy="2759468"/>
          </a:xfrm>
        </p:grpSpPr>
        <p:pic>
          <p:nvPicPr>
            <p:cNvPr id="52" name="圖片 51">
              <a:extLst>
                <a:ext uri="{FF2B5EF4-FFF2-40B4-BE49-F238E27FC236}">
                  <a16:creationId xmlns:a16="http://schemas.microsoft.com/office/drawing/2014/main" id="{EBCB911F-788D-45EE-8F68-D93DDE5A851C}"/>
                </a:ext>
              </a:extLst>
            </p:cNvPr>
            <p:cNvPicPr>
              <a:picLocks noChangeAspect="1"/>
            </p:cNvPicPr>
            <p:nvPr/>
          </p:nvPicPr>
          <p:blipFill rotWithShape="1">
            <a:blip r:embed="rId5">
              <a:extLst>
                <a:ext uri="{28A0092B-C50C-407E-A947-70E740481C1C}">
                  <a14:useLocalDpi xmlns:a14="http://schemas.microsoft.com/office/drawing/2010/main" val="0"/>
                </a:ext>
              </a:extLst>
            </a:blip>
            <a:srcRect l="21754" t="7926" r="16937" b="10184"/>
            <a:stretch/>
          </p:blipFill>
          <p:spPr>
            <a:xfrm>
              <a:off x="5364088" y="3517751"/>
              <a:ext cx="2359462" cy="2359459"/>
            </a:xfrm>
            <a:prstGeom prst="rect">
              <a:avLst/>
            </a:prstGeom>
          </p:spPr>
        </p:pic>
        <p:sp>
          <p:nvSpPr>
            <p:cNvPr id="54" name="文字方塊 53">
              <a:extLst>
                <a:ext uri="{FF2B5EF4-FFF2-40B4-BE49-F238E27FC236}">
                  <a16:creationId xmlns:a16="http://schemas.microsoft.com/office/drawing/2014/main" id="{9D7C8969-F8A4-4100-9641-1C4D8C5822E9}"/>
                </a:ext>
              </a:extLst>
            </p:cNvPr>
            <p:cNvSpPr txBox="1"/>
            <p:nvPr/>
          </p:nvSpPr>
          <p:spPr>
            <a:xfrm>
              <a:off x="5283682" y="3117742"/>
              <a:ext cx="2520274" cy="369332"/>
            </a:xfrm>
            <a:prstGeom prst="rect">
              <a:avLst/>
            </a:prstGeom>
            <a:noFill/>
          </p:spPr>
          <p:txBody>
            <a:bodyPr wrap="square" rtlCol="0">
              <a:spAutoFit/>
            </a:bodyPr>
            <a:lstStyle/>
            <a:p>
              <a:pPr algn="ctr"/>
              <a:r>
                <a:rPr lang="en-US" altLang="zh-TW" dirty="0"/>
                <a:t>Phase Image</a:t>
              </a:r>
              <a:endParaRPr lang="zh-TW" altLang="en-US" dirty="0"/>
            </a:p>
          </p:txBody>
        </p:sp>
      </p:grpSp>
      <p:sp>
        <p:nvSpPr>
          <p:cNvPr id="56" name="文字方塊 55">
            <a:extLst>
              <a:ext uri="{FF2B5EF4-FFF2-40B4-BE49-F238E27FC236}">
                <a16:creationId xmlns:a16="http://schemas.microsoft.com/office/drawing/2014/main" id="{540F403B-75D6-41D8-BA66-FDFEB8B1A6BE}"/>
              </a:ext>
            </a:extLst>
          </p:cNvPr>
          <p:cNvSpPr txBox="1"/>
          <p:nvPr/>
        </p:nvSpPr>
        <p:spPr>
          <a:xfrm>
            <a:off x="6084168" y="6525344"/>
            <a:ext cx="2735044" cy="400110"/>
          </a:xfrm>
          <a:prstGeom prst="rect">
            <a:avLst/>
          </a:prstGeom>
          <a:noFill/>
        </p:spPr>
        <p:txBody>
          <a:bodyPr wrap="none" rtlCol="0">
            <a:spAutoFit/>
          </a:bodyPr>
          <a:lstStyle/>
          <a:p>
            <a:r>
              <a:rPr lang="en-US" altLang="zh-TW" sz="1000" i="1" dirty="0">
                <a:hlinkClick r:id="rId6"/>
              </a:rPr>
              <a:t>http://mriquestions.com/real-v-imaginary.html</a:t>
            </a:r>
            <a:endParaRPr lang="en-US" altLang="zh-TW" sz="1000" i="1" dirty="0"/>
          </a:p>
          <a:p>
            <a:endParaRPr lang="zh-TW" altLang="en-US" sz="1000" i="1"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5C8C3931-1B30-41FA-9D2A-9E957DD6F7B5}"/>
                  </a:ext>
                </a:extLst>
              </p:cNvPr>
              <p:cNvSpPr txBox="1"/>
              <p:nvPr/>
            </p:nvSpPr>
            <p:spPr>
              <a:xfrm>
                <a:off x="5682410" y="2132856"/>
                <a:ext cx="1625894"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b="0" i="0" smtClean="0">
                          <a:solidFill>
                            <a:srgbClr val="FF0000"/>
                          </a:solidFill>
                          <a:latin typeface="Cambria Math" panose="02040503050406030204" pitchFamily="18" charset="0"/>
                        </a:rPr>
                        <m:t>arctan</m:t>
                      </m:r>
                      <m:r>
                        <a:rPr lang="en-US" altLang="zh-TW" sz="2400" b="0" i="1" smtClean="0">
                          <a:solidFill>
                            <a:srgbClr val="FF0000"/>
                          </a:solidFill>
                          <a:latin typeface="Cambria Math" panose="02040503050406030204" pitchFamily="18" charset="0"/>
                        </a:rPr>
                        <m:t> ⁡(</m:t>
                      </m:r>
                      <m:f>
                        <m:fPr>
                          <m:ctrlPr>
                            <a:rPr lang="en-US" altLang="zh-TW" sz="2400" b="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𝐼𝑚</m:t>
                          </m:r>
                        </m:num>
                        <m:den>
                          <m:r>
                            <a:rPr lang="en-US" altLang="zh-TW" sz="2400" b="0" i="1" smtClean="0">
                              <a:solidFill>
                                <a:srgbClr val="FF0000"/>
                              </a:solidFill>
                              <a:latin typeface="Cambria Math" panose="02040503050406030204" pitchFamily="18" charset="0"/>
                            </a:rPr>
                            <m:t>𝑅𝑒</m:t>
                          </m:r>
                        </m:den>
                      </m:f>
                      <m:r>
                        <a:rPr lang="en-US" altLang="zh-TW" sz="2400" b="0" i="1" smtClean="0">
                          <a:solidFill>
                            <a:srgbClr val="FF0000"/>
                          </a:solidFill>
                          <a:latin typeface="Cambria Math" panose="02040503050406030204" pitchFamily="18" charset="0"/>
                        </a:rPr>
                        <m:t>)</m:t>
                      </m:r>
                    </m:oMath>
                  </m:oMathPara>
                </a14:m>
                <a:endParaRPr lang="zh-TW" altLang="en-US" sz="2400" dirty="0"/>
              </a:p>
            </p:txBody>
          </p:sp>
        </mc:Choice>
        <mc:Fallback xmlns="">
          <p:sp>
            <p:nvSpPr>
              <p:cNvPr id="4" name="文字方塊 3">
                <a:extLst>
                  <a:ext uri="{FF2B5EF4-FFF2-40B4-BE49-F238E27FC236}">
                    <a16:creationId xmlns:a16="http://schemas.microsoft.com/office/drawing/2014/main" id="{5C8C3931-1B30-41FA-9D2A-9E957DD6F7B5}"/>
                  </a:ext>
                </a:extLst>
              </p:cNvPr>
              <p:cNvSpPr txBox="1">
                <a:spLocks noRot="1" noChangeAspect="1" noMove="1" noResize="1" noEditPoints="1" noAdjustHandles="1" noChangeArrowheads="1" noChangeShapeType="1" noTextEdit="1"/>
              </p:cNvSpPr>
              <p:nvPr/>
            </p:nvSpPr>
            <p:spPr>
              <a:xfrm>
                <a:off x="5682410" y="2132856"/>
                <a:ext cx="1625894" cy="69147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AA5C4D16-CD2E-423F-B25D-C2C10B008102}"/>
                  </a:ext>
                </a:extLst>
              </p:cNvPr>
              <p:cNvSpPr txBox="1"/>
              <p:nvPr/>
            </p:nvSpPr>
            <p:spPr>
              <a:xfrm>
                <a:off x="354778" y="3995772"/>
                <a:ext cx="1480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solidFill>
                                <a:srgbClr val="2A0EF8"/>
                              </a:solidFill>
                              <a:latin typeface="Cambria Math" panose="02040503050406030204" pitchFamily="18" charset="0"/>
                            </a:rPr>
                          </m:ctrlPr>
                        </m:sSupPr>
                        <m:e>
                          <m:r>
                            <a:rPr lang="en-US" altLang="zh-TW" sz="2400" b="0" i="1" smtClean="0">
                              <a:solidFill>
                                <a:srgbClr val="2A0EF8"/>
                              </a:solidFill>
                              <a:latin typeface="Cambria Math" panose="02040503050406030204" pitchFamily="18" charset="0"/>
                            </a:rPr>
                            <m:t>𝐼𝑚</m:t>
                          </m:r>
                        </m:e>
                        <m:sup>
                          <m:r>
                            <a:rPr lang="en-US" altLang="zh-TW" sz="2400" b="0" i="1" smtClean="0">
                              <a:solidFill>
                                <a:srgbClr val="2A0EF8"/>
                              </a:solidFill>
                              <a:latin typeface="Cambria Math" panose="02040503050406030204" pitchFamily="18" charset="0"/>
                            </a:rPr>
                            <m:t>2</m:t>
                          </m:r>
                        </m:sup>
                      </m:sSup>
                      <m:r>
                        <a:rPr lang="en-US" altLang="zh-TW" sz="2400" b="0" i="1" smtClean="0">
                          <a:solidFill>
                            <a:srgbClr val="2A0EF8"/>
                          </a:solidFill>
                          <a:latin typeface="Cambria Math" panose="02040503050406030204" pitchFamily="18" charset="0"/>
                        </a:rPr>
                        <m:t>+</m:t>
                      </m:r>
                      <m:sSup>
                        <m:sSupPr>
                          <m:ctrlPr>
                            <a:rPr lang="en-US" altLang="zh-TW" sz="2400" b="0" i="1" smtClean="0">
                              <a:solidFill>
                                <a:srgbClr val="2A0EF8"/>
                              </a:solidFill>
                              <a:latin typeface="Cambria Math" panose="02040503050406030204" pitchFamily="18" charset="0"/>
                            </a:rPr>
                          </m:ctrlPr>
                        </m:sSupPr>
                        <m:e>
                          <m:r>
                            <a:rPr lang="en-US" altLang="zh-TW" sz="2400" b="0" i="1" smtClean="0">
                              <a:solidFill>
                                <a:srgbClr val="2A0EF8"/>
                              </a:solidFill>
                              <a:latin typeface="Cambria Math" panose="02040503050406030204" pitchFamily="18" charset="0"/>
                            </a:rPr>
                            <m:t>𝑅𝑒</m:t>
                          </m:r>
                        </m:e>
                        <m:sup>
                          <m:r>
                            <a:rPr lang="en-US" altLang="zh-TW" sz="2400" b="0" i="1" smtClean="0">
                              <a:solidFill>
                                <a:srgbClr val="2A0EF8"/>
                              </a:solidFill>
                              <a:latin typeface="Cambria Math" panose="02040503050406030204" pitchFamily="18" charset="0"/>
                            </a:rPr>
                            <m:t>2</m:t>
                          </m:r>
                        </m:sup>
                      </m:sSup>
                    </m:oMath>
                  </m:oMathPara>
                </a14:m>
                <a:endParaRPr lang="zh-TW" altLang="en-US" sz="2400" dirty="0">
                  <a:solidFill>
                    <a:srgbClr val="2A0EF8"/>
                  </a:solidFill>
                </a:endParaRPr>
              </a:p>
            </p:txBody>
          </p:sp>
        </mc:Choice>
        <mc:Fallback xmlns="">
          <p:sp>
            <p:nvSpPr>
              <p:cNvPr id="5" name="文字方塊 4">
                <a:extLst>
                  <a:ext uri="{FF2B5EF4-FFF2-40B4-BE49-F238E27FC236}">
                    <a16:creationId xmlns:a16="http://schemas.microsoft.com/office/drawing/2014/main" id="{AA5C4D16-CD2E-423F-B25D-C2C10B008102}"/>
                  </a:ext>
                </a:extLst>
              </p:cNvPr>
              <p:cNvSpPr txBox="1">
                <a:spLocks noRot="1" noChangeAspect="1" noMove="1" noResize="1" noEditPoints="1" noAdjustHandles="1" noChangeArrowheads="1" noChangeShapeType="1" noTextEdit="1"/>
              </p:cNvSpPr>
              <p:nvPr/>
            </p:nvSpPr>
            <p:spPr>
              <a:xfrm>
                <a:off x="354778" y="3995772"/>
                <a:ext cx="1480918" cy="369332"/>
              </a:xfrm>
              <a:prstGeom prst="rect">
                <a:avLst/>
              </a:prstGeom>
              <a:blipFill>
                <a:blip r:embed="rId8"/>
                <a:stretch>
                  <a:fillRect l="-3704" r="-823" b="-9836"/>
                </a:stretch>
              </a:blipFill>
            </p:spPr>
            <p:txBody>
              <a:bodyPr/>
              <a:lstStyle/>
              <a:p>
                <a:r>
                  <a:rPr lang="zh-TW" altLang="en-US">
                    <a:noFill/>
                  </a:rPr>
                  <a:t> </a:t>
                </a:r>
              </a:p>
            </p:txBody>
          </p:sp>
        </mc:Fallback>
      </mc:AlternateContent>
      <p:sp>
        <p:nvSpPr>
          <p:cNvPr id="17" name="矩形 16">
            <a:extLst>
              <a:ext uri="{FF2B5EF4-FFF2-40B4-BE49-F238E27FC236}">
                <a16:creationId xmlns:a16="http://schemas.microsoft.com/office/drawing/2014/main" id="{AA76375C-CF11-4781-B24A-41122A339FC2}"/>
              </a:ext>
            </a:extLst>
          </p:cNvPr>
          <p:cNvSpPr/>
          <p:nvPr/>
        </p:nvSpPr>
        <p:spPr>
          <a:xfrm>
            <a:off x="107504" y="5877272"/>
            <a:ext cx="201622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11BE1CCE-1BE9-4EA8-A0DC-91B8D7DD6B8E}"/>
              </a:ext>
            </a:extLst>
          </p:cNvPr>
          <p:cNvGrpSpPr/>
          <p:nvPr/>
        </p:nvGrpSpPr>
        <p:grpSpPr>
          <a:xfrm>
            <a:off x="4029040" y="6349446"/>
            <a:ext cx="1013909" cy="508554"/>
            <a:chOff x="1973915" y="5392432"/>
            <a:chExt cx="2740109" cy="1374377"/>
          </a:xfrm>
        </p:grpSpPr>
        <p:pic>
          <p:nvPicPr>
            <p:cNvPr id="19" name="圖片 18">
              <a:extLst>
                <a:ext uri="{FF2B5EF4-FFF2-40B4-BE49-F238E27FC236}">
                  <a16:creationId xmlns:a16="http://schemas.microsoft.com/office/drawing/2014/main" id="{BAE10308-FA64-49C4-B7C0-DD60FC0CD2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3915" y="5392432"/>
              <a:ext cx="2740109" cy="1374377"/>
            </a:xfrm>
            <a:prstGeom prst="rect">
              <a:avLst/>
            </a:prstGeom>
          </p:spPr>
        </p:pic>
        <p:sp>
          <p:nvSpPr>
            <p:cNvPr id="20" name="矩形 19">
              <a:extLst>
                <a:ext uri="{FF2B5EF4-FFF2-40B4-BE49-F238E27FC236}">
                  <a16:creationId xmlns:a16="http://schemas.microsoft.com/office/drawing/2014/main" id="{3EAA998E-2A50-4798-9C76-86930DD25A0B}"/>
                </a:ext>
              </a:extLst>
            </p:cNvPr>
            <p:cNvSpPr/>
            <p:nvPr/>
          </p:nvSpPr>
          <p:spPr>
            <a:xfrm>
              <a:off x="3055937" y="5732595"/>
              <a:ext cx="576064" cy="936104"/>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7BF362CF-E307-48C1-8E79-802BEB7D8734}"/>
                </a:ext>
              </a:extLst>
            </p:cNvPr>
            <p:cNvSpPr/>
            <p:nvPr/>
          </p:nvSpPr>
          <p:spPr>
            <a:xfrm>
              <a:off x="2775604" y="6021287"/>
              <a:ext cx="1148323" cy="693007"/>
            </a:xfrm>
            <a:prstGeom prst="rect">
              <a:avLst/>
            </a:prstGeom>
            <a:solidFill>
              <a:srgbClr val="0C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4690899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11878</TotalTime>
  <Words>2021</Words>
  <Application>Microsoft Office PowerPoint</Application>
  <PresentationFormat>如螢幕大小 (4:3)</PresentationFormat>
  <Paragraphs>348</Paragraphs>
  <Slides>42</Slides>
  <Notes>31</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42</vt:i4>
      </vt:variant>
    </vt:vector>
  </HeadingPairs>
  <TitlesOfParts>
    <vt:vector size="53" baseType="lpstr">
      <vt:lpstr>AdvP40319B</vt:lpstr>
      <vt:lpstr>AdvP403A40</vt:lpstr>
      <vt:lpstr>AdvP41461E</vt:lpstr>
      <vt:lpstr>微軟正黑體 Light</vt:lpstr>
      <vt:lpstr>Arial</vt:lpstr>
      <vt:lpstr>Calibri</vt:lpstr>
      <vt:lpstr>Calibri Light</vt:lpstr>
      <vt:lpstr>Cambria Math</vt:lpstr>
      <vt:lpstr>Times New Roman</vt:lpstr>
      <vt:lpstr>Office 佈景主題</vt:lpstr>
      <vt:lpstr>自訂設計</vt:lpstr>
      <vt:lpstr>Susceptibility-weighted imaging (SWI)</vt:lpstr>
      <vt:lpstr>Susceptibility-weighted imaging (SWI)</vt:lpstr>
      <vt:lpstr>Susceptibility-weighted imaging (SWI)</vt:lpstr>
      <vt:lpstr>SWI Advantage</vt:lpstr>
      <vt:lpstr>SWI Application</vt:lpstr>
      <vt:lpstr>Susceptibility</vt:lpstr>
      <vt:lpstr>Susceptibility to Magnetic Field</vt:lpstr>
      <vt:lpstr>Spin to data</vt:lpstr>
      <vt:lpstr>Image Data </vt:lpstr>
      <vt:lpstr>SWI process</vt:lpstr>
      <vt:lpstr>Phase Mask</vt:lpstr>
      <vt:lpstr>SWI process</vt:lpstr>
      <vt:lpstr>SWI tech combine </vt:lpstr>
      <vt:lpstr>SWI mIP</vt:lpstr>
      <vt:lpstr>SWI mIP</vt:lpstr>
      <vt:lpstr>SWI mIP</vt:lpstr>
      <vt:lpstr>SWI mIP</vt:lpstr>
      <vt:lpstr>SWI mIP</vt:lpstr>
      <vt:lpstr>Matlab code</vt:lpstr>
      <vt:lpstr>A new SWI (combined SWI and SWAN) technique in visualizing nigrosome 1 of the substantia nigra</vt:lpstr>
      <vt:lpstr>Swallow Tail in Parkinson’s Disease</vt:lpstr>
      <vt:lpstr>Swallow Tail Sign</vt:lpstr>
      <vt:lpstr>Swallow Tail in Parkinson’s Disease</vt:lpstr>
      <vt:lpstr>PowerPoint 簡報</vt:lpstr>
      <vt:lpstr>PowerPoint 簡報</vt:lpstr>
      <vt:lpstr>PowerPoint 簡報</vt:lpstr>
      <vt:lpstr>PowerPoint 簡報</vt:lpstr>
      <vt:lpstr>PowerPoint 簡報</vt:lpstr>
      <vt:lpstr>PowerPoint 簡報</vt:lpstr>
      <vt:lpstr>Result – Swallow Tail sign</vt:lpstr>
      <vt:lpstr>Swallow Tail sign Boundary</vt:lpstr>
      <vt:lpstr>Contrast to Noise Ratio(CNR)</vt:lpstr>
      <vt:lpstr>Results – CNRs</vt:lpstr>
      <vt:lpstr>Conclusion</vt:lpstr>
      <vt:lpstr>Future Work</vt:lpstr>
      <vt:lpstr>supplement</vt:lpstr>
      <vt:lpstr>Spin to data</vt:lpstr>
      <vt:lpstr>High Pass Filter Image</vt:lpstr>
      <vt:lpstr>Multiplication of Mask making</vt:lpstr>
      <vt:lpstr>Image compare</vt:lpstr>
      <vt:lpstr>SWI mIP</vt:lpstr>
      <vt:lpstr>Vessels &amp; Hemorrhage Contrast</vt:lpstr>
    </vt:vector>
  </TitlesOfParts>
  <Company>TMU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TMU</dc:creator>
  <cp:lastModifiedBy>Charles</cp:lastModifiedBy>
  <cp:revision>617</cp:revision>
  <dcterms:created xsi:type="dcterms:W3CDTF">2007-09-19T02:33:48Z</dcterms:created>
  <dcterms:modified xsi:type="dcterms:W3CDTF">2019-02-01T16:12:46Z</dcterms:modified>
</cp:coreProperties>
</file>